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74" r:id="rId2"/>
    <p:sldId id="275" r:id="rId3"/>
    <p:sldId id="286" r:id="rId4"/>
    <p:sldId id="287" r:id="rId5"/>
    <p:sldId id="288" r:id="rId6"/>
    <p:sldId id="289" r:id="rId7"/>
    <p:sldId id="290" r:id="rId8"/>
    <p:sldId id="291" r:id="rId9"/>
    <p:sldId id="292" r:id="rId10"/>
    <p:sldId id="293" r:id="rId11"/>
    <p:sldId id="294" r:id="rId12"/>
    <p:sldId id="295" r:id="rId13"/>
    <p:sldId id="296" r:id="rId14"/>
    <p:sldId id="297" r:id="rId15"/>
    <p:sldId id="298" r:id="rId16"/>
    <p:sldId id="283" r:id="rId17"/>
    <p:sldId id="284" r:id="rId18"/>
    <p:sldId id="285" r:id="rId19"/>
    <p:sldId id="276" r:id="rId20"/>
    <p:sldId id="277" r:id="rId21"/>
    <p:sldId id="278" r:id="rId22"/>
    <p:sldId id="279"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5"/>
    <p:restoredTop sz="94627"/>
  </p:normalViewPr>
  <p:slideViewPr>
    <p:cSldViewPr snapToGrid="0" snapToObjects="1">
      <p:cViewPr varScale="1">
        <p:scale>
          <a:sx n="90" d="100"/>
          <a:sy n="90" d="100"/>
        </p:scale>
        <p:origin x="22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F9106-F4F0-F142-9A5E-2F84F717A36A}" type="datetimeFigureOut">
              <a:rPr lang="en-US" smtClean="0"/>
              <a:t>10/30/17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E3BE4-EB6A-B14F-83FF-0965B327CBD3}" type="slidenum">
              <a:rPr lang="en-US" smtClean="0"/>
              <a:t>‹#›</a:t>
            </a:fld>
            <a:endParaRPr lang="en-US"/>
          </a:p>
        </p:txBody>
      </p:sp>
    </p:spTree>
    <p:extLst>
      <p:ext uri="{BB962C8B-B14F-4D97-AF65-F5344CB8AC3E}">
        <p14:creationId xmlns:p14="http://schemas.microsoft.com/office/powerpoint/2010/main" val="1151828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 problem here: what to model</a:t>
            </a:r>
          </a:p>
          <a:p>
            <a:r>
              <a:rPr lang="en-US" smtClean="0"/>
              <a:t>Rising star</a:t>
            </a:r>
            <a:endParaRPr lang="en-US"/>
          </a:p>
        </p:txBody>
      </p:sp>
      <p:sp>
        <p:nvSpPr>
          <p:cNvPr id="4" name="Slide Number Placeholder 3"/>
          <p:cNvSpPr>
            <a:spLocks noGrp="1"/>
          </p:cNvSpPr>
          <p:nvPr>
            <p:ph type="sldNum" sz="quarter" idx="10"/>
          </p:nvPr>
        </p:nvSpPr>
        <p:spPr/>
        <p:txBody>
          <a:bodyPr/>
          <a:lstStyle/>
          <a:p>
            <a:fld id="{5FE9136C-E273-C74D-9731-761C6D65C695}" type="slidenum">
              <a:rPr lang="en-US" smtClean="0"/>
              <a:t>10</a:t>
            </a:fld>
            <a:endParaRPr lang="en-US"/>
          </a:p>
        </p:txBody>
      </p:sp>
    </p:spTree>
    <p:extLst>
      <p:ext uri="{BB962C8B-B14F-4D97-AF65-F5344CB8AC3E}">
        <p14:creationId xmlns:p14="http://schemas.microsoft.com/office/powerpoint/2010/main" val="157371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10 years for researchers are very important for their career and usually is good window to observe the rising stars. We calculated the tri-yearly publication number for top 100 KOLs and bottom 30 KOLs. The time window is selected as first 12 years since most physician have records for this length of period. We use the bottom 30 KOLs as a benchmark for KOLs. What’s a good index for rising star compared to KOL? I think age is an important factor in business sense. So we estimate the age from graduate end year. We label those with Age &lt;=55 as the rising stars. There are 31 of them, ~6%.  The age could be adjusted to 50, which gives us 18 of rising stars. Next we can calculate the probability of becoming rising star at time point t.   </a:t>
            </a:r>
          </a:p>
        </p:txBody>
      </p:sp>
      <p:sp>
        <p:nvSpPr>
          <p:cNvPr id="4" name="Slide Number Placeholder 3"/>
          <p:cNvSpPr>
            <a:spLocks noGrp="1"/>
          </p:cNvSpPr>
          <p:nvPr>
            <p:ph type="sldNum" sz="quarter" idx="10"/>
          </p:nvPr>
        </p:nvSpPr>
        <p:spPr/>
        <p:txBody>
          <a:bodyPr/>
          <a:lstStyle/>
          <a:p>
            <a:fld id="{012CE6AE-4F55-C14E-B35E-F419AD3104C0}" type="slidenum">
              <a:rPr lang="en-US" smtClean="0"/>
              <a:t>14</a:t>
            </a:fld>
            <a:endParaRPr lang="en-US"/>
          </a:p>
        </p:txBody>
      </p:sp>
    </p:spTree>
    <p:extLst>
      <p:ext uri="{BB962C8B-B14F-4D97-AF65-F5344CB8AC3E}">
        <p14:creationId xmlns:p14="http://schemas.microsoft.com/office/powerpoint/2010/main" val="150057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6070" indent="9525">
              <a:buChar char="•"/>
            </a:pPr>
            <a:r>
              <a:rPr lang="en-US" dirty="0"/>
              <a:t>Supervised learning is not applicable due to the absence of manually annotated data(rising stars) for this task</a:t>
            </a:r>
          </a:p>
          <a:p>
            <a:endParaRPr lang="en-US" dirty="0"/>
          </a:p>
        </p:txBody>
      </p:sp>
      <p:sp>
        <p:nvSpPr>
          <p:cNvPr id="4" name="Slide Number Placeholder 3"/>
          <p:cNvSpPr>
            <a:spLocks noGrp="1"/>
          </p:cNvSpPr>
          <p:nvPr>
            <p:ph type="sldNum" sz="quarter" idx="10"/>
          </p:nvPr>
        </p:nvSpPr>
        <p:spPr/>
        <p:txBody>
          <a:bodyPr/>
          <a:lstStyle/>
          <a:p>
            <a:pPr>
              <a:defRPr/>
            </a:pPr>
            <a:fld id="{D9572EA7-EFD1-1F4E-A980-0E5B9C15E29D}" type="slidenum">
              <a:rPr lang="en-US" altLang="en-US"/>
              <a:pPr>
                <a:defRPr/>
              </a:pPr>
              <a:t>16</a:t>
            </a:fld>
            <a:endParaRPr lang="en-US" altLang="en-US"/>
          </a:p>
        </p:txBody>
      </p:sp>
    </p:spTree>
    <p:extLst>
      <p:ext uri="{BB962C8B-B14F-4D97-AF65-F5344CB8AC3E}">
        <p14:creationId xmlns:p14="http://schemas.microsoft.com/office/powerpoint/2010/main" val="1804448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9572EA7-EFD1-1F4E-A980-0E5B9C15E29D}" type="slidenum">
              <a:rPr lang="en-US" altLang="en-US" smtClean="0"/>
              <a:pPr>
                <a:defRPr/>
              </a:pPr>
              <a:t>23</a:t>
            </a:fld>
            <a:endParaRPr lang="en-US" altLang="en-US"/>
          </a:p>
        </p:txBody>
      </p:sp>
    </p:spTree>
    <p:extLst>
      <p:ext uri="{BB962C8B-B14F-4D97-AF65-F5344CB8AC3E}">
        <p14:creationId xmlns:p14="http://schemas.microsoft.com/office/powerpoint/2010/main" val="469741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0" descr="Slide_1_Tex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Internal_logo_widescreen"/>
          <p:cNvPicPr>
            <a:picLocks noChangeAspect="1" noChangeArrowheads="1"/>
          </p:cNvPicPr>
          <p:nvPr/>
        </p:nvPicPr>
        <p:blipFill>
          <a:blip r:embed="rId3">
            <a:extLst>
              <a:ext uri="{28A0092B-C50C-407E-A947-70E740481C1C}">
                <a14:useLocalDpi xmlns:a14="http://schemas.microsoft.com/office/drawing/2010/main" val="0"/>
              </a:ext>
            </a:extLst>
          </a:blip>
          <a:srcRect t="13139" r="41936" b="13101"/>
          <a:stretch>
            <a:fillRect/>
          </a:stretch>
        </p:blipFill>
        <p:spPr bwMode="auto">
          <a:xfrm>
            <a:off x="6705600" y="0"/>
            <a:ext cx="5486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IBM_logo_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038850"/>
            <a:ext cx="812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150" y="493713"/>
            <a:ext cx="32956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2"/>
          <p:cNvSpPr>
            <a:spLocks noGrp="1" noChangeArrowheads="1"/>
          </p:cNvSpPr>
          <p:nvPr>
            <p:ph type="ctrTitle"/>
          </p:nvPr>
        </p:nvSpPr>
        <p:spPr>
          <a:xfrm>
            <a:off x="609600" y="2129512"/>
            <a:ext cx="6705600" cy="1471837"/>
          </a:xfrm>
        </p:spPr>
        <p:txBody>
          <a:bodyPr lIns="91427" tIns="45714" rIns="91427" bIns="45714" anchor="b"/>
          <a:lstStyle>
            <a:lvl1pPr>
              <a:lnSpc>
                <a:spcPct val="90000"/>
              </a:lnSpc>
              <a:defRPr sz="5300"/>
            </a:lvl1pPr>
          </a:lstStyle>
          <a:p>
            <a:r>
              <a:rPr lang="en-US"/>
              <a:t>Click to edit Master title style</a:t>
            </a:r>
            <a:endParaRPr lang="en-US" dirty="0"/>
          </a:p>
        </p:txBody>
      </p:sp>
      <p:sp>
        <p:nvSpPr>
          <p:cNvPr id="18435" name="Rectangle 3"/>
          <p:cNvSpPr>
            <a:spLocks noGrp="1" noChangeArrowheads="1"/>
          </p:cNvSpPr>
          <p:nvPr>
            <p:ph type="subTitle" idx="1"/>
          </p:nvPr>
        </p:nvSpPr>
        <p:spPr>
          <a:xfrm>
            <a:off x="609600" y="3886835"/>
            <a:ext cx="6705600" cy="1750979"/>
          </a:xfrm>
        </p:spPr>
        <p:txBody>
          <a:bodyPr lIns="91427" tIns="45714" rIns="91427" bIns="45714"/>
          <a:lstStyle>
            <a:lvl1pPr marL="0" indent="0">
              <a:buFontTx/>
              <a:buNone/>
              <a:defRPr sz="2400" b="1">
                <a:solidFill>
                  <a:srgbClr val="00B2F2"/>
                </a:solidFill>
              </a:defRPr>
            </a:lvl1pPr>
          </a:lstStyle>
          <a:p>
            <a:r>
              <a:rPr lang="en-US"/>
              <a:t>Click to edit Master subtitle style</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ndard">
    <p:spTree>
      <p:nvGrpSpPr>
        <p:cNvPr id="1" name=""/>
        <p:cNvGrpSpPr/>
        <p:nvPr/>
      </p:nvGrpSpPr>
      <p:grpSpPr>
        <a:xfrm>
          <a:off x="0" y="0"/>
          <a:ext cx="0" cy="0"/>
          <a:chOff x="0" y="0"/>
          <a:chExt cx="0" cy="0"/>
        </a:xfrm>
      </p:grpSpPr>
      <p:sp>
        <p:nvSpPr>
          <p:cNvPr id="2" name="Title 1"/>
          <p:cNvSpPr>
            <a:spLocks noGrp="1"/>
          </p:cNvSpPr>
          <p:nvPr>
            <p:ph type="title"/>
          </p:nvPr>
        </p:nvSpPr>
        <p:spPr>
          <a:xfrm>
            <a:off x="609600" y="586833"/>
            <a:ext cx="10972800" cy="607980"/>
          </a:xfrm>
        </p:spPr>
        <p:txBody>
          <a:bodyPr lIns="91427" tIns="45714" rIns="91427" bIns="45714"/>
          <a:lstStyle>
            <a:lvl1pPr>
              <a:defRPr/>
            </a:lvl1pPr>
          </a:lstStyle>
          <a:p>
            <a:r>
              <a:rPr lang="en-US"/>
              <a:t>Click to edit Master title style</a:t>
            </a:r>
            <a:endParaRPr lang="en-US" dirty="0"/>
          </a:p>
        </p:txBody>
      </p:sp>
      <p:sp>
        <p:nvSpPr>
          <p:cNvPr id="7" name="Content Placeholder 2"/>
          <p:cNvSpPr>
            <a:spLocks noGrp="1"/>
          </p:cNvSpPr>
          <p:nvPr>
            <p:ph idx="12"/>
          </p:nvPr>
        </p:nvSpPr>
        <p:spPr>
          <a:xfrm>
            <a:off x="609600" y="1601893"/>
            <a:ext cx="10972800" cy="4567770"/>
          </a:xfrm>
        </p:spPr>
        <p:txBody>
          <a:bodyPr lIns="91427" tIns="45714" rIns="91427" bIns="45714"/>
          <a:lstStyle>
            <a:lvl1pPr>
              <a:buFont typeface="Arial" pitchFamily="34" charset="0"/>
              <a:buChar char="•"/>
              <a:defRPr/>
            </a:lvl1pPr>
            <a:lvl2pPr marL="608955" indent="-304477">
              <a:buFont typeface="Arial" pitchFamily="34" charset="0"/>
              <a:buChar char="−"/>
              <a:defRPr sz="2400"/>
            </a:lvl2pPr>
            <a:lvl3pPr marL="913432">
              <a:buFont typeface="Arial" pitchFamily="34" charset="0"/>
              <a:buChar char="−"/>
              <a:defRPr sz="2100"/>
            </a:lvl3pPr>
            <a:lvl4pPr marL="1217910">
              <a:buFont typeface="Arial" pitchFamily="34" charset="0"/>
              <a:buChar char="−"/>
              <a:defRPr sz="1900"/>
            </a:lvl4pPr>
          </a:lstStyle>
          <a:p>
            <a:pPr lvl="0"/>
            <a:r>
              <a:rPr lang="en-US"/>
              <a:t>Click to edit Master text styles</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e">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7" tIns="45714" rIns="91427" bIns="45714"/>
          <a:lstStyle/>
          <a:p>
            <a:r>
              <a:rPr lang="en-US"/>
              <a:t>Click to edit Master title style</a:t>
            </a:r>
            <a:endParaRPr lang="en-US" dirty="0"/>
          </a:p>
        </p:txBody>
      </p:sp>
      <p:sp>
        <p:nvSpPr>
          <p:cNvPr id="3" name="Text Placeholder 2"/>
          <p:cNvSpPr>
            <a:spLocks noGrp="1"/>
          </p:cNvSpPr>
          <p:nvPr>
            <p:ph type="body" idx="1"/>
          </p:nvPr>
        </p:nvSpPr>
        <p:spPr>
          <a:xfrm>
            <a:off x="609600" y="1535280"/>
            <a:ext cx="5386917" cy="638642"/>
          </a:xfrm>
        </p:spPr>
        <p:txBody>
          <a:bodyPr lIns="91427" tIns="45714" rIns="91427" bIns="45714" anchor="ctr"/>
          <a:lstStyle>
            <a:lvl1pPr marL="0" indent="0">
              <a:buNone/>
              <a:defRPr sz="2700" b="1"/>
            </a:lvl1pPr>
            <a:lvl2pPr marL="608955" indent="0">
              <a:buNone/>
              <a:defRPr sz="2700" b="1"/>
            </a:lvl2pPr>
            <a:lvl3pPr marL="1217910" indent="0">
              <a:buNone/>
              <a:defRPr sz="2400" b="1"/>
            </a:lvl3pPr>
            <a:lvl4pPr marL="1826864" indent="0">
              <a:buNone/>
              <a:defRPr sz="2100" b="1"/>
            </a:lvl4pPr>
            <a:lvl5pPr marL="2435819" indent="0">
              <a:buNone/>
              <a:defRPr sz="2100" b="1"/>
            </a:lvl5pPr>
            <a:lvl6pPr marL="3044775" indent="0">
              <a:buNone/>
              <a:defRPr sz="2100" b="1"/>
            </a:lvl6pPr>
            <a:lvl7pPr marL="3653730" indent="0">
              <a:buNone/>
              <a:defRPr sz="2100" b="1"/>
            </a:lvl7pPr>
            <a:lvl8pPr marL="4262684" indent="0">
              <a:buNone/>
              <a:defRPr sz="2100" b="1"/>
            </a:lvl8pPr>
            <a:lvl9pPr marL="4871639" indent="0">
              <a:buNone/>
              <a:defRPr sz="2100" b="1"/>
            </a:lvl9pPr>
          </a:lstStyle>
          <a:p>
            <a:pPr lvl="0"/>
            <a:r>
              <a:rPr lang="en-US"/>
              <a:t>Click to edit Master text styles</a:t>
            </a:r>
          </a:p>
        </p:txBody>
      </p:sp>
      <p:sp>
        <p:nvSpPr>
          <p:cNvPr id="4" name="Text Placeholder 4"/>
          <p:cNvSpPr>
            <a:spLocks noGrp="1"/>
          </p:cNvSpPr>
          <p:nvPr>
            <p:ph type="body" sz="quarter" idx="3"/>
          </p:nvPr>
        </p:nvSpPr>
        <p:spPr>
          <a:xfrm>
            <a:off x="6193372" y="1535280"/>
            <a:ext cx="5389033" cy="638642"/>
          </a:xfrm>
        </p:spPr>
        <p:txBody>
          <a:bodyPr lIns="91427" tIns="45714" rIns="91427" bIns="45714" anchor="ctr"/>
          <a:lstStyle>
            <a:lvl1pPr marL="0" indent="0">
              <a:buNone/>
              <a:defRPr sz="2700" b="1"/>
            </a:lvl1pPr>
            <a:lvl2pPr marL="608955" indent="0">
              <a:buNone/>
              <a:defRPr sz="2700" b="1"/>
            </a:lvl2pPr>
            <a:lvl3pPr marL="1217910" indent="0">
              <a:buNone/>
              <a:defRPr sz="2400" b="1"/>
            </a:lvl3pPr>
            <a:lvl4pPr marL="1826864" indent="0">
              <a:buNone/>
              <a:defRPr sz="2100" b="1"/>
            </a:lvl4pPr>
            <a:lvl5pPr marL="2435819" indent="0">
              <a:buNone/>
              <a:defRPr sz="2100" b="1"/>
            </a:lvl5pPr>
            <a:lvl6pPr marL="3044775" indent="0">
              <a:buNone/>
              <a:defRPr sz="2100" b="1"/>
            </a:lvl6pPr>
            <a:lvl7pPr marL="3653730" indent="0">
              <a:buNone/>
              <a:defRPr sz="2100" b="1"/>
            </a:lvl7pPr>
            <a:lvl8pPr marL="4262684" indent="0">
              <a:buNone/>
              <a:defRPr sz="2100" b="1"/>
            </a:lvl8pPr>
            <a:lvl9pPr marL="4871639" indent="0">
              <a:buNone/>
              <a:defRPr sz="2100" b="1"/>
            </a:lvl9pPr>
          </a:lstStyle>
          <a:p>
            <a:pPr lvl="0"/>
            <a:r>
              <a:rPr lang="en-US"/>
              <a:t>Click to edit Master text styles</a:t>
            </a:r>
          </a:p>
        </p:txBody>
      </p:sp>
      <p:sp>
        <p:nvSpPr>
          <p:cNvPr id="5" name="Content Placeholder 2"/>
          <p:cNvSpPr>
            <a:spLocks noGrp="1"/>
          </p:cNvSpPr>
          <p:nvPr>
            <p:ph idx="12"/>
          </p:nvPr>
        </p:nvSpPr>
        <p:spPr>
          <a:xfrm>
            <a:off x="6197600" y="2210930"/>
            <a:ext cx="5384800" cy="3958735"/>
          </a:xfrm>
        </p:spPr>
        <p:txBody>
          <a:bodyPr lIns="91427" tIns="45714" rIns="91427" bIns="45714"/>
          <a:lstStyle>
            <a:lvl1pPr>
              <a:buFont typeface="Arial" pitchFamily="34" charset="0"/>
              <a:buChar char="•"/>
              <a:defRPr/>
            </a:lvl1pPr>
            <a:lvl2pPr>
              <a:buFont typeface="Arial" pitchFamily="34" charset="0"/>
              <a:buChar char="•"/>
              <a:defRPr sz="2400"/>
            </a:lvl2pPr>
            <a:lvl3pPr>
              <a:buFont typeface="Arial" pitchFamily="34" charset="0"/>
              <a:buChar char="•"/>
              <a:defRPr sz="2100"/>
            </a:lvl3pPr>
            <a:lvl4pPr>
              <a:buFont typeface="Arial" pitchFamily="34" charset="0"/>
              <a:buChar char="•"/>
              <a:defRPr sz="1900"/>
            </a:lvl4pPr>
          </a:lstStyle>
          <a:p>
            <a:pPr lvl="0"/>
            <a:r>
              <a:rPr lang="en-US"/>
              <a:t>Click to edit Master text styles</a:t>
            </a:r>
          </a:p>
        </p:txBody>
      </p:sp>
      <p:sp>
        <p:nvSpPr>
          <p:cNvPr id="6" name="Content Placeholder 2"/>
          <p:cNvSpPr>
            <a:spLocks noGrp="1"/>
          </p:cNvSpPr>
          <p:nvPr>
            <p:ph idx="13"/>
          </p:nvPr>
        </p:nvSpPr>
        <p:spPr>
          <a:xfrm>
            <a:off x="609600" y="2210930"/>
            <a:ext cx="5384800" cy="3958735"/>
          </a:xfrm>
        </p:spPr>
        <p:txBody>
          <a:bodyPr lIns="91427" tIns="45714" rIns="91427" bIns="45714"/>
          <a:lstStyle>
            <a:lvl1pPr>
              <a:buFont typeface="Arial" pitchFamily="34" charset="0"/>
              <a:buChar char="•"/>
              <a:defRPr/>
            </a:lvl1pPr>
            <a:lvl2pPr>
              <a:buFont typeface="Arial" pitchFamily="34" charset="0"/>
              <a:buChar char="•"/>
              <a:defRPr sz="2400"/>
            </a:lvl2pPr>
            <a:lvl3pPr>
              <a:buFont typeface="Arial" pitchFamily="34" charset="0"/>
              <a:buChar char="•"/>
              <a:defRPr sz="2100"/>
            </a:lvl3pPr>
            <a:lvl4pPr>
              <a:buFont typeface="Arial" pitchFamily="34" charset="0"/>
              <a:buChar char="•"/>
              <a:defRPr sz="1900"/>
            </a:lvl4pPr>
          </a:lstStyle>
          <a:p>
            <a:pPr lvl="0"/>
            <a:r>
              <a:rPr lang="en-US"/>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7" tIns="45714" rIns="91427" bIns="45714"/>
          <a:lstStyle/>
          <a:p>
            <a:r>
              <a:rPr lang="en-US"/>
              <a:t>Click to edit Master title style</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3" name="Title 1"/>
          <p:cNvSpPr>
            <a:spLocks noGrp="1"/>
          </p:cNvSpPr>
          <p:nvPr>
            <p:ph type="title"/>
          </p:nvPr>
        </p:nvSpPr>
        <p:spPr>
          <a:xfrm>
            <a:off x="2389717" y="4800388"/>
            <a:ext cx="7315200" cy="566742"/>
          </a:xfrm>
        </p:spPr>
        <p:txBody>
          <a:bodyPr lIns="91427" tIns="45714" rIns="91427" bIns="45714" anchor="b"/>
          <a:lstStyle>
            <a:lvl1pPr algn="l">
              <a:defRPr sz="2700" b="1"/>
            </a:lvl1pPr>
          </a:lstStyle>
          <a:p>
            <a:r>
              <a:rPr lang="en-US"/>
              <a:t>Click to edit Master title style</a:t>
            </a:r>
            <a:endParaRPr lang="en-US" dirty="0"/>
          </a:p>
        </p:txBody>
      </p:sp>
      <p:sp>
        <p:nvSpPr>
          <p:cNvPr id="4" name="Picture Placeholder 2"/>
          <p:cNvSpPr>
            <a:spLocks noGrp="1"/>
          </p:cNvSpPr>
          <p:nvPr>
            <p:ph type="pic" idx="1"/>
          </p:nvPr>
        </p:nvSpPr>
        <p:spPr>
          <a:xfrm>
            <a:off x="2389717" y="613269"/>
            <a:ext cx="7315200" cy="4115223"/>
          </a:xfrm>
        </p:spPr>
        <p:txBody>
          <a:bodyPr vert="horz" wrap="square" lIns="0" tIns="0" rIns="0" bIns="0" numCol="1" anchor="t" anchorCtr="0" compatLnSpc="1">
            <a:prstTxWarp prst="textNoShape">
              <a:avLst/>
            </a:prstTxWarp>
          </a:bodyPr>
          <a:lstStyle>
            <a:lvl1pPr marL="0" indent="0">
              <a:buNone/>
              <a:defRPr sz="4300"/>
            </a:lvl1pPr>
            <a:lvl2pPr marL="608955" indent="0">
              <a:buNone/>
              <a:defRPr sz="3700"/>
            </a:lvl2pPr>
            <a:lvl3pPr marL="1217910" indent="0">
              <a:buNone/>
              <a:defRPr sz="3200"/>
            </a:lvl3pPr>
            <a:lvl4pPr marL="1826864" indent="0">
              <a:buNone/>
              <a:defRPr sz="2700"/>
            </a:lvl4pPr>
            <a:lvl5pPr marL="2435819" indent="0">
              <a:buNone/>
              <a:defRPr sz="2700"/>
            </a:lvl5pPr>
            <a:lvl6pPr marL="3044775" indent="0">
              <a:buNone/>
              <a:defRPr sz="2700"/>
            </a:lvl6pPr>
            <a:lvl7pPr marL="3653730" indent="0">
              <a:buNone/>
              <a:defRPr sz="2700"/>
            </a:lvl7pPr>
            <a:lvl8pPr marL="4262684" indent="0">
              <a:buNone/>
              <a:defRPr sz="2700"/>
            </a:lvl8pPr>
            <a:lvl9pPr marL="4871639" indent="0">
              <a:buNone/>
              <a:defRPr sz="2700"/>
            </a:lvl9pPr>
          </a:lstStyle>
          <a:p>
            <a:pPr lvl="0"/>
            <a:r>
              <a:rPr lang="en-US" noProof="0"/>
              <a:t>Click icon to add picture</a:t>
            </a:r>
            <a:endParaRPr lang="en-US" noProof="0" dirty="0"/>
          </a:p>
        </p:txBody>
      </p:sp>
      <p:sp>
        <p:nvSpPr>
          <p:cNvPr id="5" name="Text Placeholder 3"/>
          <p:cNvSpPr>
            <a:spLocks noGrp="1"/>
          </p:cNvSpPr>
          <p:nvPr>
            <p:ph type="body" sz="half" idx="2"/>
          </p:nvPr>
        </p:nvSpPr>
        <p:spPr>
          <a:xfrm>
            <a:off x="2389717" y="5367131"/>
            <a:ext cx="7315200" cy="805705"/>
          </a:xfrm>
        </p:spPr>
        <p:txBody>
          <a:bodyPr lIns="91427" tIns="45714" rIns="91427" bIns="45714"/>
          <a:lstStyle>
            <a:lvl1pPr marL="0" indent="0">
              <a:buNone/>
              <a:defRPr sz="1900"/>
            </a:lvl1pPr>
            <a:lvl2pPr marL="608955" indent="0">
              <a:buNone/>
              <a:defRPr sz="1600"/>
            </a:lvl2pPr>
            <a:lvl3pPr marL="1217910" indent="0">
              <a:buNone/>
              <a:defRPr sz="1300"/>
            </a:lvl3pPr>
            <a:lvl4pPr marL="1826864" indent="0">
              <a:buNone/>
              <a:defRPr sz="1200"/>
            </a:lvl4pPr>
            <a:lvl5pPr marL="2435819" indent="0">
              <a:buNone/>
              <a:defRPr sz="1200"/>
            </a:lvl5pPr>
            <a:lvl6pPr marL="3044775" indent="0">
              <a:buNone/>
              <a:defRPr sz="1200"/>
            </a:lvl6pPr>
            <a:lvl7pPr marL="3653730" indent="0">
              <a:buNone/>
              <a:defRPr sz="1200"/>
            </a:lvl7pPr>
            <a:lvl8pPr marL="4262684" indent="0">
              <a:buNone/>
              <a:defRPr sz="1200"/>
            </a:lvl8pPr>
            <a:lvl9pPr marL="4871639" indent="0">
              <a:buNone/>
              <a:defRPr sz="1200"/>
            </a:lvl9pPr>
          </a:lstStyle>
          <a:p>
            <a:pPr lvl="0"/>
            <a:r>
              <a:rPr lang="en-US"/>
              <a:t>Click to edit Master text styles</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734BF5D-0432-1A47-A306-66878E562A90}" type="datetimeFigureOut">
              <a:rPr lang="en-US" smtClean="0"/>
              <a:t>10/30/17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609A987-43A3-2946-87ED-78D66D85DAB1}" type="slidenum">
              <a:rPr lang="en-US" smtClean="0"/>
              <a:t>‹#›</a:t>
            </a:fld>
            <a:endParaRPr lang="en-US"/>
          </a:p>
        </p:txBody>
      </p:sp>
    </p:spTree>
    <p:extLst>
      <p:ext uri="{BB962C8B-B14F-4D97-AF65-F5344CB8AC3E}">
        <p14:creationId xmlns:p14="http://schemas.microsoft.com/office/powerpoint/2010/main" val="1783312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D734BF5D-0432-1A47-A306-66878E562A90}" type="datetimeFigureOut">
              <a:rPr lang="en-US" smtClean="0"/>
              <a:t>10/30/17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609A987-43A3-2946-87ED-78D66D85DAB1}" type="slidenum">
              <a:rPr lang="en-US" smtClean="0"/>
              <a:t>‹#›</a:t>
            </a:fld>
            <a:endParaRPr lang="en-US"/>
          </a:p>
        </p:txBody>
      </p:sp>
    </p:spTree>
    <p:extLst>
      <p:ext uri="{BB962C8B-B14F-4D97-AF65-F5344CB8AC3E}">
        <p14:creationId xmlns:p14="http://schemas.microsoft.com/office/powerpoint/2010/main" val="1006620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1.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9"/>
          <p:cNvSpPr>
            <a:spLocks noChangeShapeType="1"/>
          </p:cNvSpPr>
          <p:nvPr/>
        </p:nvSpPr>
        <p:spPr bwMode="auto">
          <a:xfrm>
            <a:off x="617538" y="458788"/>
            <a:ext cx="1107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91427" tIns="45714" rIns="91427" bIns="45714"/>
          <a:lstStyle/>
          <a:p>
            <a:pPr eaLnBrk="0" fontAlgn="base" hangingPunct="0">
              <a:spcBef>
                <a:spcPct val="0"/>
              </a:spcBef>
              <a:spcAft>
                <a:spcPct val="0"/>
              </a:spcAft>
            </a:pPr>
            <a:endParaRPr lang="en-US">
              <a:solidFill>
                <a:srgbClr val="004266"/>
              </a:solidFill>
              <a:ea typeface="MS PGothic" charset="-128"/>
            </a:endParaRPr>
          </a:p>
        </p:txBody>
      </p:sp>
      <p:pic>
        <p:nvPicPr>
          <p:cNvPr id="1027" name="Picture 8" descr="IBM_logo_blu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74400" y="153988"/>
            <a:ext cx="6223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5"/>
          <p:cNvSpPr txBox="1">
            <a:spLocks noChangeArrowheads="1"/>
          </p:cNvSpPr>
          <p:nvPr/>
        </p:nvSpPr>
        <p:spPr bwMode="auto">
          <a:xfrm>
            <a:off x="609600" y="6530975"/>
            <a:ext cx="4470400" cy="304800"/>
          </a:xfrm>
          <a:prstGeom prst="rect">
            <a:avLst/>
          </a:prstGeom>
          <a:noFill/>
          <a:ln w="9525">
            <a:noFill/>
            <a:miter lim="800000"/>
            <a:headEnd/>
            <a:tailEnd/>
          </a:ln>
          <a:effectLst/>
        </p:spPr>
        <p:txBody>
          <a:bodyPr lIns="0" tIns="0" rIns="0" bIns="0"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fontAlgn="base">
              <a:spcBef>
                <a:spcPct val="0"/>
              </a:spcBef>
              <a:spcAft>
                <a:spcPct val="0"/>
              </a:spcAft>
              <a:defRPr/>
            </a:pPr>
            <a:r>
              <a:rPr lang="en-US" altLang="en-US" sz="1100">
                <a:solidFill>
                  <a:srgbClr val="004266"/>
                </a:solidFill>
                <a:ea typeface="ヒラギノ角ゴ Pro W3" charset="-128"/>
              </a:rPr>
              <a:t>© IBM 2016</a:t>
            </a:r>
          </a:p>
        </p:txBody>
      </p:sp>
      <p:sp>
        <p:nvSpPr>
          <p:cNvPr id="1029" name="Rectangle 6"/>
          <p:cNvSpPr>
            <a:spLocks noChangeArrowheads="1"/>
          </p:cNvSpPr>
          <p:nvPr/>
        </p:nvSpPr>
        <p:spPr bwMode="auto">
          <a:xfrm>
            <a:off x="8583613" y="6596063"/>
            <a:ext cx="33575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4" rIns="91427" bIns="45714"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fld id="{5CCCC178-2644-1948-9E4F-8AE4A97C3128}" type="slidenum">
              <a:rPr lang="en-US" altLang="en-US" sz="1300" smtClean="0">
                <a:solidFill>
                  <a:srgbClr val="004266"/>
                </a:solidFill>
                <a:ea typeface="ヒラギノ角ゴ Pro W3" charset="-128"/>
              </a:rPr>
              <a:pPr algn="r" fontAlgn="base">
                <a:spcBef>
                  <a:spcPct val="0"/>
                </a:spcBef>
                <a:spcAft>
                  <a:spcPct val="0"/>
                </a:spcAft>
                <a:defRPr/>
              </a:pPr>
              <a:t>‹#›</a:t>
            </a:fld>
            <a:endParaRPr lang="en-US" altLang="en-US" sz="1300">
              <a:solidFill>
                <a:srgbClr val="004266"/>
              </a:solidFill>
              <a:ea typeface="ヒラギノ角ゴ Pro W3" charset="-128"/>
            </a:endParaRPr>
          </a:p>
        </p:txBody>
      </p:sp>
      <p:pic>
        <p:nvPicPr>
          <p:cNvPr id="1030"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11200" y="188913"/>
            <a:ext cx="22352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6117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rtl="0" eaLnBrk="0" fontAlgn="base" hangingPunct="0">
        <a:spcBef>
          <a:spcPct val="0"/>
        </a:spcBef>
        <a:spcAft>
          <a:spcPct val="0"/>
        </a:spcAft>
        <a:defRPr sz="3700" b="1">
          <a:solidFill>
            <a:srgbClr val="004266"/>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700" b="1">
          <a:solidFill>
            <a:srgbClr val="004266"/>
          </a:solidFill>
          <a:latin typeface="Arial" pitchFamily="34" charset="0"/>
          <a:ea typeface="MS PGothic" panose="020B0600070205080204" pitchFamily="34" charset="-128"/>
          <a:cs typeface="MS PGothic" charset="0"/>
        </a:defRPr>
      </a:lvl2pPr>
      <a:lvl3pPr algn="l" rtl="0" eaLnBrk="0" fontAlgn="base" hangingPunct="0">
        <a:spcBef>
          <a:spcPct val="0"/>
        </a:spcBef>
        <a:spcAft>
          <a:spcPct val="0"/>
        </a:spcAft>
        <a:defRPr sz="3700" b="1">
          <a:solidFill>
            <a:srgbClr val="004266"/>
          </a:solidFill>
          <a:latin typeface="Arial" pitchFamily="34" charset="0"/>
          <a:ea typeface="MS PGothic" panose="020B0600070205080204" pitchFamily="34" charset="-128"/>
          <a:cs typeface="MS PGothic" charset="0"/>
        </a:defRPr>
      </a:lvl3pPr>
      <a:lvl4pPr algn="l" rtl="0" eaLnBrk="0" fontAlgn="base" hangingPunct="0">
        <a:spcBef>
          <a:spcPct val="0"/>
        </a:spcBef>
        <a:spcAft>
          <a:spcPct val="0"/>
        </a:spcAft>
        <a:defRPr sz="3700" b="1">
          <a:solidFill>
            <a:srgbClr val="004266"/>
          </a:solidFill>
          <a:latin typeface="Arial" pitchFamily="34" charset="0"/>
          <a:ea typeface="MS PGothic" panose="020B0600070205080204" pitchFamily="34" charset="-128"/>
          <a:cs typeface="MS PGothic" charset="0"/>
        </a:defRPr>
      </a:lvl4pPr>
      <a:lvl5pPr algn="l" rtl="0" eaLnBrk="0" fontAlgn="base" hangingPunct="0">
        <a:spcBef>
          <a:spcPct val="0"/>
        </a:spcBef>
        <a:spcAft>
          <a:spcPct val="0"/>
        </a:spcAft>
        <a:defRPr sz="3700" b="1">
          <a:solidFill>
            <a:srgbClr val="004266"/>
          </a:solidFill>
          <a:latin typeface="Arial" pitchFamily="34" charset="0"/>
          <a:ea typeface="MS PGothic" panose="020B0600070205080204" pitchFamily="34" charset="-128"/>
          <a:cs typeface="MS PGothic" charset="0"/>
        </a:defRPr>
      </a:lvl5pPr>
      <a:lvl6pPr marL="608955" algn="l" rtl="0" eaLnBrk="1" fontAlgn="base" hangingPunct="1">
        <a:spcBef>
          <a:spcPct val="0"/>
        </a:spcBef>
        <a:spcAft>
          <a:spcPct val="0"/>
        </a:spcAft>
        <a:defRPr sz="3700" b="1">
          <a:solidFill>
            <a:srgbClr val="004266"/>
          </a:solidFill>
          <a:latin typeface="Arial" pitchFamily="34" charset="0"/>
        </a:defRPr>
      </a:lvl6pPr>
      <a:lvl7pPr marL="1217910" algn="l" rtl="0" eaLnBrk="1" fontAlgn="base" hangingPunct="1">
        <a:spcBef>
          <a:spcPct val="0"/>
        </a:spcBef>
        <a:spcAft>
          <a:spcPct val="0"/>
        </a:spcAft>
        <a:defRPr sz="3700" b="1">
          <a:solidFill>
            <a:srgbClr val="004266"/>
          </a:solidFill>
          <a:latin typeface="Arial" pitchFamily="34" charset="0"/>
        </a:defRPr>
      </a:lvl7pPr>
      <a:lvl8pPr marL="1826864" algn="l" rtl="0" eaLnBrk="1" fontAlgn="base" hangingPunct="1">
        <a:spcBef>
          <a:spcPct val="0"/>
        </a:spcBef>
        <a:spcAft>
          <a:spcPct val="0"/>
        </a:spcAft>
        <a:defRPr sz="3700" b="1">
          <a:solidFill>
            <a:srgbClr val="004266"/>
          </a:solidFill>
          <a:latin typeface="Arial" pitchFamily="34" charset="0"/>
        </a:defRPr>
      </a:lvl8pPr>
      <a:lvl9pPr marL="2435819" algn="l" rtl="0" eaLnBrk="1" fontAlgn="base" hangingPunct="1">
        <a:spcBef>
          <a:spcPct val="0"/>
        </a:spcBef>
        <a:spcAft>
          <a:spcPct val="0"/>
        </a:spcAft>
        <a:defRPr sz="3700" b="1">
          <a:solidFill>
            <a:srgbClr val="004266"/>
          </a:solidFill>
          <a:latin typeface="Arial" pitchFamily="34" charset="0"/>
        </a:defRPr>
      </a:lvl9pPr>
    </p:titleStyle>
    <p:bodyStyle>
      <a:lvl1pPr marL="306388" indent="-306388" algn="l" rtl="0" eaLnBrk="0" fontAlgn="base" hangingPunct="0">
        <a:spcBef>
          <a:spcPct val="20000"/>
        </a:spcBef>
        <a:spcAft>
          <a:spcPct val="0"/>
        </a:spcAft>
        <a:buChar char="•"/>
        <a:defRPr sz="2700">
          <a:solidFill>
            <a:srgbClr val="004266"/>
          </a:solidFill>
          <a:latin typeface="+mn-lt"/>
          <a:ea typeface="MS PGothic" panose="020B0600070205080204" pitchFamily="34" charset="-128"/>
          <a:cs typeface="MS PGothic" charset="0"/>
        </a:defRPr>
      </a:lvl1pPr>
      <a:lvl2pPr marL="606425" indent="-301625" algn="l" rtl="0" eaLnBrk="0" fontAlgn="base" hangingPunct="0">
        <a:spcBef>
          <a:spcPct val="20000"/>
        </a:spcBef>
        <a:spcAft>
          <a:spcPct val="0"/>
        </a:spcAft>
        <a:buFont typeface="Arial" charset="0"/>
        <a:buChar char="–"/>
        <a:defRPr>
          <a:solidFill>
            <a:srgbClr val="004266"/>
          </a:solidFill>
          <a:latin typeface="+mn-lt"/>
          <a:ea typeface="MS PGothic" panose="020B0600070205080204" pitchFamily="34" charset="-128"/>
          <a:cs typeface="MS PGothic" charset="0"/>
        </a:defRPr>
      </a:lvl2pPr>
      <a:lvl3pPr marL="911225" indent="-301625" algn="l" rtl="0" eaLnBrk="0" fontAlgn="base" hangingPunct="0">
        <a:spcBef>
          <a:spcPct val="20000"/>
        </a:spcBef>
        <a:spcAft>
          <a:spcPct val="0"/>
        </a:spcAft>
        <a:buFont typeface="Arial" charset="0"/>
        <a:buChar char="–"/>
        <a:defRPr sz="2100">
          <a:solidFill>
            <a:schemeClr val="tx1"/>
          </a:solidFill>
          <a:latin typeface="+mn-lt"/>
          <a:ea typeface="MS PGothic" panose="020B0600070205080204" pitchFamily="34" charset="-128"/>
          <a:cs typeface="MS PGothic" charset="0"/>
        </a:defRPr>
      </a:lvl3pPr>
      <a:lvl4pPr marL="1216025" indent="-301625" algn="l" rtl="0" eaLnBrk="0" fontAlgn="base" hangingPunct="0">
        <a:spcBef>
          <a:spcPct val="20000"/>
        </a:spcBef>
        <a:spcAft>
          <a:spcPct val="0"/>
        </a:spcAft>
        <a:buFont typeface="Arial" charset="0"/>
        <a:buChar char="•"/>
        <a:defRPr>
          <a:solidFill>
            <a:schemeClr val="tx1"/>
          </a:solidFill>
          <a:latin typeface="+mn-lt"/>
          <a:ea typeface="MS PGothic" panose="020B0600070205080204" pitchFamily="34" charset="-128"/>
          <a:cs typeface="MS PGothic" charset="0"/>
        </a:defRPr>
      </a:lvl4pPr>
      <a:lvl5pPr marL="2738438" indent="-301625" algn="l" rtl="0" eaLnBrk="0" fontAlgn="base" hangingPunct="0">
        <a:spcBef>
          <a:spcPct val="20000"/>
        </a:spcBef>
        <a:spcAft>
          <a:spcPct val="0"/>
        </a:spcAft>
        <a:buChar char="»"/>
        <a:defRPr sz="2700">
          <a:solidFill>
            <a:schemeClr val="tx1"/>
          </a:solidFill>
          <a:latin typeface="+mn-lt"/>
          <a:ea typeface="MS PGothic" panose="020B0600070205080204" pitchFamily="34" charset="-128"/>
          <a:cs typeface="MS PGothic" charset="0"/>
        </a:defRPr>
      </a:lvl5pPr>
      <a:lvl6pPr marL="3349252" indent="-304477" algn="l" rtl="0" eaLnBrk="1" fontAlgn="base" hangingPunct="1">
        <a:spcBef>
          <a:spcPct val="20000"/>
        </a:spcBef>
        <a:spcAft>
          <a:spcPct val="0"/>
        </a:spcAft>
        <a:buChar char="»"/>
        <a:defRPr sz="2700">
          <a:solidFill>
            <a:schemeClr val="tx1"/>
          </a:solidFill>
          <a:latin typeface="+mn-lt"/>
        </a:defRPr>
      </a:lvl6pPr>
      <a:lvl7pPr marL="3958207" indent="-304477" algn="l" rtl="0" eaLnBrk="1" fontAlgn="base" hangingPunct="1">
        <a:spcBef>
          <a:spcPct val="20000"/>
        </a:spcBef>
        <a:spcAft>
          <a:spcPct val="0"/>
        </a:spcAft>
        <a:buChar char="»"/>
        <a:defRPr sz="2700">
          <a:solidFill>
            <a:schemeClr val="tx1"/>
          </a:solidFill>
          <a:latin typeface="+mn-lt"/>
        </a:defRPr>
      </a:lvl7pPr>
      <a:lvl8pPr marL="4567162" indent="-304477" algn="l" rtl="0" eaLnBrk="1" fontAlgn="base" hangingPunct="1">
        <a:spcBef>
          <a:spcPct val="20000"/>
        </a:spcBef>
        <a:spcAft>
          <a:spcPct val="0"/>
        </a:spcAft>
        <a:buChar char="»"/>
        <a:defRPr sz="2700">
          <a:solidFill>
            <a:schemeClr val="tx1"/>
          </a:solidFill>
          <a:latin typeface="+mn-lt"/>
        </a:defRPr>
      </a:lvl8pPr>
      <a:lvl9pPr marL="5176117" indent="-304477" algn="l" rtl="0" eaLnBrk="1" fontAlgn="base" hangingPunct="1">
        <a:spcBef>
          <a:spcPct val="20000"/>
        </a:spcBef>
        <a:spcAft>
          <a:spcPct val="0"/>
        </a:spcAft>
        <a:buChar char="»"/>
        <a:defRPr sz="2700">
          <a:solidFill>
            <a:schemeClr val="tx1"/>
          </a:solidFill>
          <a:latin typeface="+mn-lt"/>
        </a:defRPr>
      </a:lvl9pPr>
    </p:bodyStyle>
    <p:otherStyle>
      <a:defPPr>
        <a:defRPr lang="en-US"/>
      </a:defPPr>
      <a:lvl1pPr marL="0" algn="l" defTabSz="1217910" rtl="0" eaLnBrk="1" latinLnBrk="0" hangingPunct="1">
        <a:defRPr sz="2400" kern="1200">
          <a:solidFill>
            <a:schemeClr val="tx1"/>
          </a:solidFill>
          <a:latin typeface="+mn-lt"/>
          <a:ea typeface="+mn-ea"/>
          <a:cs typeface="+mn-cs"/>
        </a:defRPr>
      </a:lvl1pPr>
      <a:lvl2pPr marL="608955" algn="l" defTabSz="1217910" rtl="0" eaLnBrk="1" latinLnBrk="0" hangingPunct="1">
        <a:defRPr sz="2400" kern="1200">
          <a:solidFill>
            <a:schemeClr val="tx1"/>
          </a:solidFill>
          <a:latin typeface="+mn-lt"/>
          <a:ea typeface="+mn-ea"/>
          <a:cs typeface="+mn-cs"/>
        </a:defRPr>
      </a:lvl2pPr>
      <a:lvl3pPr marL="1217910" algn="l" defTabSz="1217910" rtl="0" eaLnBrk="1" latinLnBrk="0" hangingPunct="1">
        <a:defRPr sz="2400" kern="1200">
          <a:solidFill>
            <a:schemeClr val="tx1"/>
          </a:solidFill>
          <a:latin typeface="+mn-lt"/>
          <a:ea typeface="+mn-ea"/>
          <a:cs typeface="+mn-cs"/>
        </a:defRPr>
      </a:lvl3pPr>
      <a:lvl4pPr marL="1826864" algn="l" defTabSz="1217910" rtl="0" eaLnBrk="1" latinLnBrk="0" hangingPunct="1">
        <a:defRPr sz="2400" kern="1200">
          <a:solidFill>
            <a:schemeClr val="tx1"/>
          </a:solidFill>
          <a:latin typeface="+mn-lt"/>
          <a:ea typeface="+mn-ea"/>
          <a:cs typeface="+mn-cs"/>
        </a:defRPr>
      </a:lvl4pPr>
      <a:lvl5pPr marL="2435819" algn="l" defTabSz="1217910" rtl="0" eaLnBrk="1" latinLnBrk="0" hangingPunct="1">
        <a:defRPr sz="2400" kern="1200">
          <a:solidFill>
            <a:schemeClr val="tx1"/>
          </a:solidFill>
          <a:latin typeface="+mn-lt"/>
          <a:ea typeface="+mn-ea"/>
          <a:cs typeface="+mn-cs"/>
        </a:defRPr>
      </a:lvl5pPr>
      <a:lvl6pPr marL="3044775" algn="l" defTabSz="1217910" rtl="0" eaLnBrk="1" latinLnBrk="0" hangingPunct="1">
        <a:defRPr sz="2400" kern="1200">
          <a:solidFill>
            <a:schemeClr val="tx1"/>
          </a:solidFill>
          <a:latin typeface="+mn-lt"/>
          <a:ea typeface="+mn-ea"/>
          <a:cs typeface="+mn-cs"/>
        </a:defRPr>
      </a:lvl6pPr>
      <a:lvl7pPr marL="3653730" algn="l" defTabSz="1217910" rtl="0" eaLnBrk="1" latinLnBrk="0" hangingPunct="1">
        <a:defRPr sz="2400" kern="1200">
          <a:solidFill>
            <a:schemeClr val="tx1"/>
          </a:solidFill>
          <a:latin typeface="+mn-lt"/>
          <a:ea typeface="+mn-ea"/>
          <a:cs typeface="+mn-cs"/>
        </a:defRPr>
      </a:lvl7pPr>
      <a:lvl8pPr marL="4262684" algn="l" defTabSz="1217910" rtl="0" eaLnBrk="1" latinLnBrk="0" hangingPunct="1">
        <a:defRPr sz="2400" kern="1200">
          <a:solidFill>
            <a:schemeClr val="tx1"/>
          </a:solidFill>
          <a:latin typeface="+mn-lt"/>
          <a:ea typeface="+mn-ea"/>
          <a:cs typeface="+mn-cs"/>
        </a:defRPr>
      </a:lvl8pPr>
      <a:lvl9pPr marL="4871639" algn="l" defTabSz="121791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hyperlink" Target="https://arxiv.org/abs/1606.05752" TargetMode="Externa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ubtitle 1"/>
          <p:cNvSpPr>
            <a:spLocks noGrp="1"/>
          </p:cNvSpPr>
          <p:nvPr>
            <p:ph type="subTitle" idx="1"/>
          </p:nvPr>
        </p:nvSpPr>
        <p:spPr bwMode="auto">
          <a:xfrm>
            <a:off x="496888" y="4992688"/>
            <a:ext cx="6705600" cy="857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en-US" sz="2000" dirty="0" smtClean="0">
                <a:ea typeface="MS PGothic" charset="-128"/>
                <a:cs typeface="Arial"/>
              </a:rPr>
              <a:t>Lin, </a:t>
            </a:r>
            <a:r>
              <a:rPr lang="en-US" altLang="en-US" sz="2000" dirty="0" err="1">
                <a:ea typeface="MS PGothic" charset="-128"/>
                <a:cs typeface="Arial"/>
              </a:rPr>
              <a:t>Yuchen</a:t>
            </a:r>
            <a:r>
              <a:rPr lang="en-US" altLang="en-US" sz="2000" dirty="0">
                <a:ea typeface="MS PGothic" charset="-128"/>
                <a:cs typeface="Arial"/>
              </a:rPr>
              <a:t>, </a:t>
            </a:r>
            <a:r>
              <a:rPr lang="en-US" altLang="en-US" sz="2000" dirty="0" err="1">
                <a:ea typeface="MS PGothic" charset="-128"/>
                <a:cs typeface="Arial"/>
              </a:rPr>
              <a:t>Chengxi</a:t>
            </a:r>
            <a:endParaRPr lang="en-US" altLang="en-US" sz="2000" dirty="0">
              <a:ea typeface="MS PGothic" charset="-128"/>
            </a:endParaRPr>
          </a:p>
          <a:p>
            <a:r>
              <a:rPr lang="en-US" altLang="en-US" sz="2000" dirty="0" smtClean="0">
                <a:ea typeface="MS PGothic" charset="-128"/>
              </a:rPr>
              <a:t>Sept 12, </a:t>
            </a:r>
            <a:r>
              <a:rPr lang="en-US" altLang="en-US" sz="2000" dirty="0">
                <a:ea typeface="MS PGothic" charset="-128"/>
              </a:rPr>
              <a:t>2017</a:t>
            </a:r>
            <a:endParaRPr dirty="0">
              <a:solidFill>
                <a:schemeClr val="tx1"/>
              </a:solidFill>
            </a:endParaRPr>
          </a:p>
        </p:txBody>
      </p:sp>
      <p:sp>
        <p:nvSpPr>
          <p:cNvPr id="6" name="Title 1"/>
          <p:cNvSpPr txBox="1">
            <a:spLocks/>
          </p:cNvSpPr>
          <p:nvPr/>
        </p:nvSpPr>
        <p:spPr>
          <a:xfrm>
            <a:off x="487363" y="2971800"/>
            <a:ext cx="7613650" cy="1689100"/>
          </a:xfrm>
        </p:spPr>
        <p:txBody>
          <a:bodyPr lIns="91427" tIns="45714" rIns="91427" bIns="45714" anchor="b"/>
          <a:lstStyle>
            <a:lvl1pPr algn="l" rtl="0" eaLnBrk="0" fontAlgn="base" hangingPunct="0">
              <a:lnSpc>
                <a:spcPct val="90000"/>
              </a:lnSpc>
              <a:spcBef>
                <a:spcPct val="0"/>
              </a:spcBef>
              <a:spcAft>
                <a:spcPct val="0"/>
              </a:spcAft>
              <a:defRPr sz="5300" b="1">
                <a:solidFill>
                  <a:srgbClr val="004266"/>
                </a:solidFill>
                <a:latin typeface="+mj-lt"/>
                <a:ea typeface="MS PGothic" panose="020B0600070205080204" pitchFamily="34" charset="-128"/>
                <a:cs typeface="MS PGothic" charset="0"/>
              </a:defRPr>
            </a:lvl1pPr>
            <a:lvl2pPr algn="l" rtl="0" eaLnBrk="0" fontAlgn="base" hangingPunct="0">
              <a:spcBef>
                <a:spcPct val="0"/>
              </a:spcBef>
              <a:spcAft>
                <a:spcPct val="0"/>
              </a:spcAft>
              <a:defRPr sz="3700" b="1">
                <a:solidFill>
                  <a:srgbClr val="004266"/>
                </a:solidFill>
                <a:latin typeface="Arial" pitchFamily="34" charset="0"/>
                <a:ea typeface="MS PGothic" panose="020B0600070205080204" pitchFamily="34" charset="-128"/>
                <a:cs typeface="MS PGothic" charset="0"/>
              </a:defRPr>
            </a:lvl2pPr>
            <a:lvl3pPr algn="l" rtl="0" eaLnBrk="0" fontAlgn="base" hangingPunct="0">
              <a:spcBef>
                <a:spcPct val="0"/>
              </a:spcBef>
              <a:spcAft>
                <a:spcPct val="0"/>
              </a:spcAft>
              <a:defRPr sz="3700" b="1">
                <a:solidFill>
                  <a:srgbClr val="004266"/>
                </a:solidFill>
                <a:latin typeface="Arial" pitchFamily="34" charset="0"/>
                <a:ea typeface="MS PGothic" panose="020B0600070205080204" pitchFamily="34" charset="-128"/>
                <a:cs typeface="MS PGothic" charset="0"/>
              </a:defRPr>
            </a:lvl3pPr>
            <a:lvl4pPr algn="l" rtl="0" eaLnBrk="0" fontAlgn="base" hangingPunct="0">
              <a:spcBef>
                <a:spcPct val="0"/>
              </a:spcBef>
              <a:spcAft>
                <a:spcPct val="0"/>
              </a:spcAft>
              <a:defRPr sz="3700" b="1">
                <a:solidFill>
                  <a:srgbClr val="004266"/>
                </a:solidFill>
                <a:latin typeface="Arial" pitchFamily="34" charset="0"/>
                <a:ea typeface="MS PGothic" panose="020B0600070205080204" pitchFamily="34" charset="-128"/>
                <a:cs typeface="MS PGothic" charset="0"/>
              </a:defRPr>
            </a:lvl4pPr>
            <a:lvl5pPr algn="l" rtl="0" eaLnBrk="0" fontAlgn="base" hangingPunct="0">
              <a:spcBef>
                <a:spcPct val="0"/>
              </a:spcBef>
              <a:spcAft>
                <a:spcPct val="0"/>
              </a:spcAft>
              <a:defRPr sz="3700" b="1">
                <a:solidFill>
                  <a:srgbClr val="004266"/>
                </a:solidFill>
                <a:latin typeface="Arial" pitchFamily="34" charset="0"/>
                <a:ea typeface="MS PGothic" panose="020B0600070205080204" pitchFamily="34" charset="-128"/>
                <a:cs typeface="MS PGothic" charset="0"/>
              </a:defRPr>
            </a:lvl5pPr>
            <a:lvl6pPr marL="608955" algn="l" rtl="0" eaLnBrk="1" fontAlgn="base" hangingPunct="1">
              <a:spcBef>
                <a:spcPct val="0"/>
              </a:spcBef>
              <a:spcAft>
                <a:spcPct val="0"/>
              </a:spcAft>
              <a:defRPr sz="3700" b="1">
                <a:solidFill>
                  <a:srgbClr val="004266"/>
                </a:solidFill>
                <a:latin typeface="Arial" pitchFamily="34" charset="0"/>
              </a:defRPr>
            </a:lvl6pPr>
            <a:lvl7pPr marL="1217910" algn="l" rtl="0" eaLnBrk="1" fontAlgn="base" hangingPunct="1">
              <a:spcBef>
                <a:spcPct val="0"/>
              </a:spcBef>
              <a:spcAft>
                <a:spcPct val="0"/>
              </a:spcAft>
              <a:defRPr sz="3700" b="1">
                <a:solidFill>
                  <a:srgbClr val="004266"/>
                </a:solidFill>
                <a:latin typeface="Arial" pitchFamily="34" charset="0"/>
              </a:defRPr>
            </a:lvl7pPr>
            <a:lvl8pPr marL="1826864" algn="l" rtl="0" eaLnBrk="1" fontAlgn="base" hangingPunct="1">
              <a:spcBef>
                <a:spcPct val="0"/>
              </a:spcBef>
              <a:spcAft>
                <a:spcPct val="0"/>
              </a:spcAft>
              <a:defRPr sz="3700" b="1">
                <a:solidFill>
                  <a:srgbClr val="004266"/>
                </a:solidFill>
                <a:latin typeface="Arial" pitchFamily="34" charset="0"/>
              </a:defRPr>
            </a:lvl8pPr>
            <a:lvl9pPr marL="2435819" algn="l" rtl="0" eaLnBrk="1" fontAlgn="base" hangingPunct="1">
              <a:spcBef>
                <a:spcPct val="0"/>
              </a:spcBef>
              <a:spcAft>
                <a:spcPct val="0"/>
              </a:spcAft>
              <a:defRPr sz="3700" b="1">
                <a:solidFill>
                  <a:srgbClr val="004266"/>
                </a:solidFill>
                <a:latin typeface="Arial" pitchFamily="34" charset="0"/>
              </a:defRPr>
            </a:lvl9pPr>
          </a:lstStyle>
          <a:p>
            <a:pPr>
              <a:defRPr/>
            </a:pPr>
            <a:r>
              <a:rPr lang="en-US" sz="3200" b="0" dirty="0"/>
              <a:t>Rising </a:t>
            </a:r>
            <a:r>
              <a:rPr lang="en-US" sz="3200" b="0" dirty="0" smtClean="0"/>
              <a:t>Star Update</a:t>
            </a:r>
            <a:endParaRPr lang="en-US" sz="3200" b="0" dirty="0">
              <a:solidFill>
                <a:srgbClr val="FFFFFF">
                  <a:lumMod val="25000"/>
                </a:srgbClr>
              </a:solidFill>
              <a:latin typeface="Helvetica Neue Thin"/>
              <a:cs typeface="Helvetica Neue Thin"/>
            </a:endParaRPr>
          </a:p>
        </p:txBody>
      </p:sp>
    </p:spTree>
    <p:extLst>
      <p:ext uri="{BB962C8B-B14F-4D97-AF65-F5344CB8AC3E}">
        <p14:creationId xmlns:p14="http://schemas.microsoft.com/office/powerpoint/2010/main" val="6991866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Definition of rising star </a:t>
            </a:r>
            <a:endParaRPr lang="en-US" dirty="0"/>
          </a:p>
        </p:txBody>
      </p:sp>
      <p:sp>
        <p:nvSpPr>
          <p:cNvPr id="4" name="Content Placeholder 3"/>
          <p:cNvSpPr>
            <a:spLocks noGrp="1"/>
          </p:cNvSpPr>
          <p:nvPr>
            <p:ph idx="12"/>
          </p:nvPr>
        </p:nvSpPr>
        <p:spPr/>
        <p:txBody>
          <a:bodyPr lIns="91427" tIns="45714" rIns="91427" bIns="45714" anchor="t"/>
          <a:lstStyle/>
          <a:p>
            <a:pPr marL="306070" indent="-306070"/>
            <a:r>
              <a:rPr lang="en-US" dirty="0"/>
              <a:t>Analyze the trends and patterns behind KOL</a:t>
            </a:r>
          </a:p>
          <a:p>
            <a:pPr marL="306070" indent="-306070"/>
            <a:r>
              <a:rPr lang="en-US" dirty="0"/>
              <a:t>Predict the probability of an individual to be KOL</a:t>
            </a:r>
            <a:endParaRPr lang="en-US" dirty="0">
              <a:cs typeface="Arial"/>
            </a:endParaRPr>
          </a:p>
          <a:p>
            <a:pPr marL="306070" indent="-306070"/>
            <a:endParaRPr lang="en-US" dirty="0">
              <a:cs typeface="Arial"/>
            </a:endParaRPr>
          </a:p>
        </p:txBody>
      </p:sp>
      <p:pic>
        <p:nvPicPr>
          <p:cNvPr id="3" name="Picture 4" descr="Screen Shot 2017-08-21 at 2.37.25 PM.png"/>
          <p:cNvPicPr>
            <a:picLocks noChangeAspect="1"/>
          </p:cNvPicPr>
          <p:nvPr/>
        </p:nvPicPr>
        <p:blipFill>
          <a:blip r:embed="rId3"/>
          <a:stretch>
            <a:fillRect/>
          </a:stretch>
        </p:blipFill>
        <p:spPr>
          <a:xfrm>
            <a:off x="1182832" y="2929803"/>
            <a:ext cx="5410558" cy="3239860"/>
          </a:xfrm>
          <a:prstGeom prst="rect">
            <a:avLst/>
          </a:prstGeom>
        </p:spPr>
      </p:pic>
      <p:sp>
        <p:nvSpPr>
          <p:cNvPr id="6" name="TextBox 5"/>
          <p:cNvSpPr txBox="1"/>
          <p:nvPr/>
        </p:nvSpPr>
        <p:spPr>
          <a:xfrm>
            <a:off x="830145" y="6416977"/>
            <a:ext cx="1053171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Arial"/>
              </a:rPr>
              <a:t>FIG: Four basic author’s evolution behavior over time (Tsatsaronis et al. 2011)</a:t>
            </a:r>
            <a:endParaRPr lang="en-US" dirty="0"/>
          </a:p>
        </p:txBody>
      </p:sp>
      <p:grpSp>
        <p:nvGrpSpPr>
          <p:cNvPr id="9" name="Group 8"/>
          <p:cNvGrpSpPr/>
          <p:nvPr/>
        </p:nvGrpSpPr>
        <p:grpSpPr>
          <a:xfrm>
            <a:off x="7259095" y="3078480"/>
            <a:ext cx="3657600" cy="2560320"/>
            <a:chOff x="8077200" y="3092335"/>
            <a:chExt cx="3657600" cy="2560320"/>
          </a:xfrm>
        </p:grpSpPr>
        <p:cxnSp>
          <p:nvCxnSpPr>
            <p:cNvPr id="7" name="Straight Arrow Connector 6"/>
            <p:cNvCxnSpPr/>
            <p:nvPr/>
          </p:nvCxnSpPr>
          <p:spPr>
            <a:xfrm>
              <a:off x="8077200" y="5652655"/>
              <a:ext cx="3657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rot="16200000">
              <a:off x="6797040" y="4372495"/>
              <a:ext cx="25603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0" name="TextBox 9"/>
          <p:cNvSpPr txBox="1"/>
          <p:nvPr/>
        </p:nvSpPr>
        <p:spPr>
          <a:xfrm>
            <a:off x="9795164" y="5805055"/>
            <a:ext cx="1676400" cy="400110"/>
          </a:xfrm>
          <a:prstGeom prst="rect">
            <a:avLst/>
          </a:prstGeom>
          <a:noFill/>
        </p:spPr>
        <p:txBody>
          <a:bodyPr wrap="square" rtlCol="0">
            <a:spAutoFit/>
          </a:bodyPr>
          <a:lstStyle/>
          <a:p>
            <a:pPr algn="ctr"/>
            <a:r>
              <a:rPr lang="en-US" sz="2000">
                <a:solidFill>
                  <a:schemeClr val="tx2"/>
                </a:solidFill>
              </a:rPr>
              <a:t>Production P</a:t>
            </a:r>
          </a:p>
        </p:txBody>
      </p:sp>
      <mc:AlternateContent xmlns:mc="http://schemas.openxmlformats.org/markup-compatibility/2006" xmlns:a14="http://schemas.microsoft.com/office/drawing/2010/main">
        <mc:Choice Requires="a14">
          <p:sp>
            <p:nvSpPr>
              <p:cNvPr id="11" name="TextBox 10"/>
              <p:cNvSpPr txBox="1">
                <a:spLocks noChangeAspect="1"/>
              </p:cNvSpPr>
              <p:nvPr/>
            </p:nvSpPr>
            <p:spPr>
              <a:xfrm>
                <a:off x="5968443" y="3163147"/>
                <a:ext cx="1915598" cy="4572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2"/>
                          </a:solidFill>
                          <a:latin typeface="Cambria Math" charset="0"/>
                          <a:ea typeface="Cambria Math" charset="0"/>
                          <a:cs typeface="Cambria Math" charset="0"/>
                        </a:rPr>
                        <m:t>𝛻</m:t>
                      </m:r>
                      <m:r>
                        <a:rPr lang="en-US" sz="2000" b="0" i="1" smtClean="0">
                          <a:solidFill>
                            <a:schemeClr val="tx2"/>
                          </a:solidFill>
                          <a:latin typeface="Cambria Math" charset="0"/>
                          <a:ea typeface="Cambria Math" charset="0"/>
                          <a:cs typeface="Cambria Math" charset="0"/>
                        </a:rPr>
                        <m:t>𝑃</m:t>
                      </m:r>
                    </m:oMath>
                  </m:oMathPara>
                </a14:m>
                <a:endParaRPr lang="en-US" sz="2000" dirty="0">
                  <a:solidFill>
                    <a:schemeClr val="tx2"/>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968443" y="3163147"/>
                <a:ext cx="1915598" cy="457200"/>
              </a:xfrm>
              <a:prstGeom prst="rect">
                <a:avLst/>
              </a:prstGeom>
              <a:blipFill rotWithShape="0">
                <a:blip r:embed="rId4"/>
                <a:stretch>
                  <a:fillRect/>
                </a:stretch>
              </a:blipFill>
            </p:spPr>
            <p:txBody>
              <a:bodyPr/>
              <a:lstStyle/>
              <a:p>
                <a:r>
                  <a:rPr lang="en-US">
                    <a:noFill/>
                  </a:rPr>
                  <a:t> </a:t>
                </a:r>
              </a:p>
            </p:txBody>
          </p:sp>
        </mc:Fallback>
      </mc:AlternateContent>
      <p:sp>
        <p:nvSpPr>
          <p:cNvPr id="12" name="Oval 11"/>
          <p:cNvSpPr>
            <a:spLocks noChangeAspect="1"/>
          </p:cNvSpPr>
          <p:nvPr/>
        </p:nvSpPr>
        <p:spPr>
          <a:xfrm>
            <a:off x="9988441" y="4582328"/>
            <a:ext cx="328198" cy="32819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p:cNvSpPr txBox="1"/>
          <p:nvPr/>
        </p:nvSpPr>
        <p:spPr>
          <a:xfrm>
            <a:off x="9795164" y="5089997"/>
            <a:ext cx="2057400" cy="369332"/>
          </a:xfrm>
          <a:prstGeom prst="rect">
            <a:avLst/>
          </a:prstGeom>
          <a:noFill/>
        </p:spPr>
        <p:txBody>
          <a:bodyPr wrap="square" rtlCol="0">
            <a:spAutoFit/>
          </a:bodyPr>
          <a:lstStyle/>
          <a:p>
            <a:r>
              <a:rPr lang="en-US"/>
              <a:t>Well Established</a:t>
            </a:r>
            <a:endParaRPr lang="en-US" dirty="0"/>
          </a:p>
        </p:txBody>
      </p:sp>
      <p:sp>
        <p:nvSpPr>
          <p:cNvPr id="14" name="5-Point Star 13"/>
          <p:cNvSpPr/>
          <p:nvPr/>
        </p:nvSpPr>
        <p:spPr>
          <a:xfrm>
            <a:off x="9087895" y="3283527"/>
            <a:ext cx="443346" cy="443346"/>
          </a:xfrm>
          <a:prstGeom prst="star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706395" y="3216516"/>
            <a:ext cx="1474223" cy="369332"/>
          </a:xfrm>
          <a:prstGeom prst="rect">
            <a:avLst/>
          </a:prstGeom>
          <a:noFill/>
        </p:spPr>
        <p:txBody>
          <a:bodyPr wrap="square" rtlCol="0">
            <a:spAutoFit/>
          </a:bodyPr>
          <a:lstStyle/>
          <a:p>
            <a:r>
              <a:rPr lang="en-US"/>
              <a:t>Rising Stars</a:t>
            </a:r>
            <a:endParaRPr lang="en-US" dirty="0"/>
          </a:p>
        </p:txBody>
      </p:sp>
      <p:sp>
        <p:nvSpPr>
          <p:cNvPr id="16" name="Moon 15"/>
          <p:cNvSpPr/>
          <p:nvPr/>
        </p:nvSpPr>
        <p:spPr>
          <a:xfrm>
            <a:off x="8055329" y="4910526"/>
            <a:ext cx="277896" cy="555792"/>
          </a:xfrm>
          <a:prstGeom prst="mo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7" name="TextBox 16"/>
          <p:cNvSpPr txBox="1"/>
          <p:nvPr/>
        </p:nvSpPr>
        <p:spPr>
          <a:xfrm>
            <a:off x="7329895" y="4417537"/>
            <a:ext cx="2057400" cy="369332"/>
          </a:xfrm>
          <a:prstGeom prst="rect">
            <a:avLst/>
          </a:prstGeom>
          <a:noFill/>
        </p:spPr>
        <p:txBody>
          <a:bodyPr wrap="square" rtlCol="0">
            <a:spAutoFit/>
          </a:bodyPr>
          <a:lstStyle/>
          <a:p>
            <a:r>
              <a:rPr lang="en-US" dirty="0"/>
              <a:t>Declining Authors</a:t>
            </a:r>
          </a:p>
        </p:txBody>
      </p:sp>
    </p:spTree>
    <p:extLst>
      <p:ext uri="{BB962C8B-B14F-4D97-AF65-F5344CB8AC3E}">
        <p14:creationId xmlns:p14="http://schemas.microsoft.com/office/powerpoint/2010/main" val="649352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7" tIns="45714" rIns="91427" bIns="45714" anchor="t">
            <a:normAutofit fontScale="90000"/>
          </a:bodyPr>
          <a:lstStyle/>
          <a:p>
            <a:r>
              <a:rPr lang="en-US" dirty="0">
                <a:cs typeface="Arial"/>
              </a:rPr>
              <a:t>State of Art</a:t>
            </a:r>
            <a:endParaRPr lang="en-US" dirty="0"/>
          </a:p>
        </p:txBody>
      </p:sp>
      <p:pic>
        <p:nvPicPr>
          <p:cNvPr id="4" name="Picture 3"/>
          <p:cNvPicPr>
            <a:picLocks noChangeAspect="1"/>
          </p:cNvPicPr>
          <p:nvPr/>
        </p:nvPicPr>
        <p:blipFill>
          <a:blip r:embed="rId2"/>
          <a:stretch>
            <a:fillRect/>
          </a:stretch>
        </p:blipFill>
        <p:spPr>
          <a:xfrm>
            <a:off x="304676" y="1208236"/>
            <a:ext cx="5156200" cy="5168900"/>
          </a:xfrm>
          <a:prstGeom prst="rect">
            <a:avLst/>
          </a:prstGeom>
        </p:spPr>
      </p:pic>
      <p:grpSp>
        <p:nvGrpSpPr>
          <p:cNvPr id="22" name="Group 21"/>
          <p:cNvGrpSpPr/>
          <p:nvPr/>
        </p:nvGrpSpPr>
        <p:grpSpPr>
          <a:xfrm>
            <a:off x="5152212" y="2201569"/>
            <a:ext cx="1884218" cy="2583419"/>
            <a:chOff x="5417128" y="2587648"/>
            <a:chExt cx="1884218" cy="2583419"/>
          </a:xfrm>
        </p:grpSpPr>
        <p:cxnSp>
          <p:nvCxnSpPr>
            <p:cNvPr id="10" name="Straight Arrow Connector 9"/>
            <p:cNvCxnSpPr/>
            <p:nvPr/>
          </p:nvCxnSpPr>
          <p:spPr>
            <a:xfrm>
              <a:off x="5417128" y="3885778"/>
              <a:ext cx="1884218" cy="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417128" y="2587648"/>
              <a:ext cx="1884218" cy="59906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417128" y="4571999"/>
              <a:ext cx="1884218" cy="59906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7129295" y="51666"/>
            <a:ext cx="2852928" cy="6806334"/>
            <a:chOff x="8509613" y="28576"/>
            <a:chExt cx="2852928" cy="6806334"/>
          </a:xfrm>
        </p:grpSpPr>
        <p:pic>
          <p:nvPicPr>
            <p:cNvPr id="23" name="Picture 22"/>
            <p:cNvPicPr>
              <a:picLocks/>
            </p:cNvPicPr>
            <p:nvPr/>
          </p:nvPicPr>
          <p:blipFill>
            <a:blip r:embed="rId3"/>
            <a:stretch>
              <a:fillRect/>
            </a:stretch>
          </p:blipFill>
          <p:spPr>
            <a:xfrm>
              <a:off x="8509613" y="28576"/>
              <a:ext cx="2852928" cy="2286000"/>
            </a:xfrm>
            <a:prstGeom prst="rect">
              <a:avLst/>
            </a:prstGeom>
            <a:ln>
              <a:solidFill>
                <a:schemeClr val="tx1"/>
              </a:solidFill>
            </a:ln>
          </p:spPr>
        </p:pic>
        <p:pic>
          <p:nvPicPr>
            <p:cNvPr id="24" name="Picture 23"/>
            <p:cNvPicPr>
              <a:picLocks noChangeAspect="1"/>
            </p:cNvPicPr>
            <p:nvPr/>
          </p:nvPicPr>
          <p:blipFill rotWithShape="1">
            <a:blip r:embed="rId4"/>
            <a:srcRect l="13103" t="7473" r="9353" b="10893"/>
            <a:stretch/>
          </p:blipFill>
          <p:spPr>
            <a:xfrm>
              <a:off x="8509613" y="4582354"/>
              <a:ext cx="2852928" cy="2252556"/>
            </a:xfrm>
            <a:prstGeom prst="rect">
              <a:avLst/>
            </a:prstGeom>
            <a:ln>
              <a:solidFill>
                <a:schemeClr val="tx1"/>
              </a:solidFill>
            </a:ln>
          </p:spPr>
        </p:pic>
        <p:pic>
          <p:nvPicPr>
            <p:cNvPr id="25" name="Picture 24"/>
            <p:cNvPicPr>
              <a:picLocks noChangeAspect="1"/>
            </p:cNvPicPr>
            <p:nvPr/>
          </p:nvPicPr>
          <p:blipFill rotWithShape="1">
            <a:blip r:embed="rId5"/>
            <a:srcRect r="22935"/>
            <a:stretch/>
          </p:blipFill>
          <p:spPr>
            <a:xfrm>
              <a:off x="8509613" y="2305436"/>
              <a:ext cx="2852928" cy="2275705"/>
            </a:xfrm>
            <a:prstGeom prst="rect">
              <a:avLst/>
            </a:prstGeom>
            <a:ln>
              <a:solidFill>
                <a:schemeClr val="tx1"/>
              </a:solidFill>
            </a:ln>
          </p:spPr>
        </p:pic>
      </p:grpSp>
      <p:sp>
        <p:nvSpPr>
          <p:cNvPr id="27" name="TextBox 26"/>
          <p:cNvSpPr txBox="1"/>
          <p:nvPr/>
        </p:nvSpPr>
        <p:spPr>
          <a:xfrm>
            <a:off x="10167954" y="848802"/>
            <a:ext cx="1485900" cy="731520"/>
          </a:xfrm>
          <a:prstGeom prst="rect">
            <a:avLst/>
          </a:prstGeom>
          <a:ln w="9525"/>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en-US" sz="2000" dirty="0"/>
              <a:t>PageRank</a:t>
            </a:r>
          </a:p>
        </p:txBody>
      </p:sp>
      <p:sp>
        <p:nvSpPr>
          <p:cNvPr id="28" name="TextBox 27"/>
          <p:cNvSpPr txBox="1"/>
          <p:nvPr/>
        </p:nvSpPr>
        <p:spPr>
          <a:xfrm>
            <a:off x="10167953" y="3127519"/>
            <a:ext cx="1485900" cy="731520"/>
          </a:xfrm>
          <a:prstGeom prst="rect">
            <a:avLst/>
          </a:prstGeom>
          <a:ln w="9525"/>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en-US" sz="2000" dirty="0"/>
              <a:t>Supervised Learning</a:t>
            </a:r>
          </a:p>
        </p:txBody>
      </p:sp>
      <p:sp>
        <p:nvSpPr>
          <p:cNvPr id="29" name="TextBox 28"/>
          <p:cNvSpPr txBox="1"/>
          <p:nvPr/>
        </p:nvSpPr>
        <p:spPr>
          <a:xfrm>
            <a:off x="10167953" y="5547056"/>
            <a:ext cx="1485900" cy="731520"/>
          </a:xfrm>
          <a:prstGeom prst="rect">
            <a:avLst/>
          </a:prstGeom>
          <a:ln w="9525"/>
        </p:spPr>
        <p:style>
          <a:lnRef idx="2">
            <a:schemeClr val="accent2"/>
          </a:lnRef>
          <a:fillRef idx="1">
            <a:schemeClr val="lt1"/>
          </a:fillRef>
          <a:effectRef idx="0">
            <a:schemeClr val="accent2"/>
          </a:effectRef>
          <a:fontRef idx="minor">
            <a:schemeClr val="dk1"/>
          </a:fontRef>
        </p:style>
        <p:txBody>
          <a:bodyPr wrap="square" rtlCol="0" anchor="ctr" anchorCtr="1">
            <a:noAutofit/>
          </a:bodyPr>
          <a:lstStyle/>
          <a:p>
            <a:pPr algn="ctr"/>
            <a:r>
              <a:rPr lang="en-US" sz="2000" dirty="0"/>
              <a:t>Clustering</a:t>
            </a:r>
          </a:p>
        </p:txBody>
      </p:sp>
      <p:sp>
        <p:nvSpPr>
          <p:cNvPr id="7" name="Rectangle 6"/>
          <p:cNvSpPr/>
          <p:nvPr/>
        </p:nvSpPr>
        <p:spPr>
          <a:xfrm>
            <a:off x="304676" y="6396922"/>
            <a:ext cx="6310437" cy="369332"/>
          </a:xfrm>
          <a:prstGeom prst="rect">
            <a:avLst/>
          </a:prstGeom>
        </p:spPr>
        <p:txBody>
          <a:bodyPr wrap="square">
            <a:spAutoFit/>
          </a:bodyPr>
          <a:lstStyle/>
          <a:p>
            <a:pPr fontAlgn="t"/>
            <a:r>
              <a:rPr lang="en-US" b="1" dirty="0"/>
              <a:t>Identifying the Academic Rising </a:t>
            </a:r>
            <a:r>
              <a:rPr lang="en-US" b="1" dirty="0" smtClean="0"/>
              <a:t>Stars</a:t>
            </a:r>
            <a:r>
              <a:rPr lang="pt-BR" b="1" dirty="0"/>
              <a:t> </a:t>
            </a:r>
            <a:r>
              <a:rPr lang="pt-BR" b="1" u="none" strike="noStrike" dirty="0" smtClean="0">
                <a:effectLst/>
                <a:hlinkClick r:id="rId6"/>
              </a:rPr>
              <a:t>arXiv:1606.05752</a:t>
            </a:r>
            <a:r>
              <a:rPr lang="pt-BR" b="1" dirty="0" smtClean="0">
                <a:effectLst/>
              </a:rPr>
              <a:t> [</a:t>
            </a:r>
            <a:r>
              <a:rPr lang="pt-BR" b="1" dirty="0" err="1" smtClean="0">
                <a:effectLst/>
              </a:rPr>
              <a:t>cs.DL</a:t>
            </a:r>
            <a:r>
              <a:rPr lang="pt-BR" b="1" dirty="0" smtClean="0">
                <a:effectLst/>
              </a:rPr>
              <a:t>]</a:t>
            </a:r>
            <a:endParaRPr lang="pt-BR" b="1" dirty="0">
              <a:effectLst/>
            </a:endParaRPr>
          </a:p>
        </p:txBody>
      </p:sp>
    </p:spTree>
    <p:extLst>
      <p:ext uri="{BB962C8B-B14F-4D97-AF65-F5344CB8AC3E}">
        <p14:creationId xmlns:p14="http://schemas.microsoft.com/office/powerpoint/2010/main" val="139538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Capture the trends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84016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606" t="9899" r="7727" b="6061"/>
          <a:stretch/>
        </p:blipFill>
        <p:spPr>
          <a:xfrm>
            <a:off x="2133600" y="1051644"/>
            <a:ext cx="7924800" cy="5763492"/>
          </a:xfrm>
          <a:prstGeom prst="rect">
            <a:avLst/>
          </a:prstGeom>
        </p:spPr>
      </p:pic>
      <p:sp>
        <p:nvSpPr>
          <p:cNvPr id="2" name="Title 1"/>
          <p:cNvSpPr>
            <a:spLocks noGrp="1"/>
          </p:cNvSpPr>
          <p:nvPr>
            <p:ph type="title"/>
          </p:nvPr>
        </p:nvSpPr>
        <p:spPr>
          <a:xfrm>
            <a:off x="609600" y="286795"/>
            <a:ext cx="10972800" cy="607980"/>
          </a:xfrm>
        </p:spPr>
        <p:txBody>
          <a:bodyPr>
            <a:normAutofit fontScale="90000"/>
          </a:bodyPr>
          <a:lstStyle/>
          <a:p>
            <a:r>
              <a:rPr lang="en-US" dirty="0"/>
              <a:t>Production stats in early career</a:t>
            </a:r>
          </a:p>
        </p:txBody>
      </p:sp>
      <p:sp>
        <p:nvSpPr>
          <p:cNvPr id="3" name="Rectangle 2"/>
          <p:cNvSpPr/>
          <p:nvPr/>
        </p:nvSpPr>
        <p:spPr>
          <a:xfrm>
            <a:off x="2771775" y="6443662"/>
            <a:ext cx="7043738" cy="40005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Rectangle 3"/>
          <p:cNvSpPr/>
          <p:nvPr/>
        </p:nvSpPr>
        <p:spPr>
          <a:xfrm>
            <a:off x="3114677" y="6389974"/>
            <a:ext cx="714377" cy="5286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t>0-3</a:t>
            </a:r>
            <a:endParaRPr lang="en-US" sz="2400" dirty="0"/>
          </a:p>
        </p:txBody>
      </p:sp>
      <p:sp>
        <p:nvSpPr>
          <p:cNvPr id="7" name="Rectangle 6"/>
          <p:cNvSpPr/>
          <p:nvPr/>
        </p:nvSpPr>
        <p:spPr>
          <a:xfrm>
            <a:off x="4567236" y="6389974"/>
            <a:ext cx="669130" cy="5286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smtClean="0"/>
              <a:t>3-6</a:t>
            </a:r>
            <a:endParaRPr lang="en-US" sz="2400" dirty="0"/>
          </a:p>
        </p:txBody>
      </p:sp>
      <p:sp>
        <p:nvSpPr>
          <p:cNvPr id="9" name="Rectangle 8"/>
          <p:cNvSpPr/>
          <p:nvPr/>
        </p:nvSpPr>
        <p:spPr>
          <a:xfrm>
            <a:off x="5981697" y="6389974"/>
            <a:ext cx="645318" cy="5286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t>6-9</a:t>
            </a:r>
            <a:endParaRPr lang="en-US" sz="2400" dirty="0"/>
          </a:p>
        </p:txBody>
      </p:sp>
      <p:sp>
        <p:nvSpPr>
          <p:cNvPr id="10" name="Rectangle 9"/>
          <p:cNvSpPr/>
          <p:nvPr/>
        </p:nvSpPr>
        <p:spPr>
          <a:xfrm>
            <a:off x="7343776" y="6389974"/>
            <a:ext cx="814388" cy="5286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t>9-12</a:t>
            </a:r>
            <a:endParaRPr lang="en-US" sz="2400" dirty="0"/>
          </a:p>
        </p:txBody>
      </p:sp>
      <p:sp>
        <p:nvSpPr>
          <p:cNvPr id="11" name="Rectangle 10"/>
          <p:cNvSpPr/>
          <p:nvPr/>
        </p:nvSpPr>
        <p:spPr>
          <a:xfrm>
            <a:off x="8622497" y="6389974"/>
            <a:ext cx="1093000" cy="5286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t>12-15</a:t>
            </a:r>
            <a:endParaRPr lang="en-US" sz="2400" dirty="0"/>
          </a:p>
        </p:txBody>
      </p:sp>
      <p:sp>
        <p:nvSpPr>
          <p:cNvPr id="12" name="Rectangle 11"/>
          <p:cNvSpPr/>
          <p:nvPr/>
        </p:nvSpPr>
        <p:spPr>
          <a:xfrm>
            <a:off x="10158415" y="6389974"/>
            <a:ext cx="2233613" cy="5286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smtClean="0"/>
              <a:t>Years in career</a:t>
            </a:r>
            <a:endParaRPr lang="en-US" sz="2400" dirty="0"/>
          </a:p>
        </p:txBody>
      </p:sp>
    </p:spTree>
    <p:extLst>
      <p:ext uri="{BB962C8B-B14F-4D97-AF65-F5344CB8AC3E}">
        <p14:creationId xmlns:p14="http://schemas.microsoft.com/office/powerpoint/2010/main" val="1154873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152166" y="847256"/>
            <a:ext cx="8229600" cy="5467136"/>
          </a:xfrm>
          <a:prstGeom prst="rect">
            <a:avLst/>
          </a:prstGeom>
        </p:spPr>
      </p:pic>
      <p:sp>
        <p:nvSpPr>
          <p:cNvPr id="2" name="Title 1"/>
          <p:cNvSpPr>
            <a:spLocks noGrp="1"/>
          </p:cNvSpPr>
          <p:nvPr>
            <p:ph type="title"/>
          </p:nvPr>
        </p:nvSpPr>
        <p:spPr>
          <a:xfrm>
            <a:off x="838200" y="365126"/>
            <a:ext cx="10515600" cy="480002"/>
          </a:xfrm>
        </p:spPr>
        <p:txBody>
          <a:bodyPr>
            <a:normAutofit fontScale="90000"/>
          </a:bodyPr>
          <a:lstStyle/>
          <a:p>
            <a:r>
              <a:rPr lang="en-US" dirty="0" smtClean="0"/>
              <a:t>Publication Trends to Identify Rising Stars</a:t>
            </a:r>
            <a:endParaRPr lang="en-US" dirty="0"/>
          </a:p>
        </p:txBody>
      </p:sp>
      <p:sp>
        <p:nvSpPr>
          <p:cNvPr id="5" name="テキスト ボックス 32"/>
          <p:cNvSpPr txBox="1"/>
          <p:nvPr/>
        </p:nvSpPr>
        <p:spPr>
          <a:xfrm>
            <a:off x="5264749" y="3150168"/>
            <a:ext cx="4071310" cy="338554"/>
          </a:xfrm>
          <a:prstGeom prst="rect">
            <a:avLst/>
          </a:prstGeom>
          <a:noFill/>
        </p:spPr>
        <p:txBody>
          <a:bodyPr wrap="square" rtlCol="0">
            <a:spAutoFit/>
          </a:bodyPr>
          <a:lstStyle/>
          <a:p>
            <a:r>
              <a:rPr kumimoji="1" lang="en-US" altLang="ja-JP" sz="1600" b="1" dirty="0" smtClean="0">
                <a:solidFill>
                  <a:srgbClr val="002060"/>
                </a:solidFill>
              </a:rPr>
              <a:t>Average publication trend for bottom 30 KOLs </a:t>
            </a:r>
            <a:endParaRPr kumimoji="1" lang="ja-JP" altLang="en-US" sz="1600" b="1" dirty="0">
              <a:solidFill>
                <a:srgbClr val="002060"/>
              </a:solidFill>
            </a:endParaRPr>
          </a:p>
        </p:txBody>
      </p:sp>
      <p:sp>
        <p:nvSpPr>
          <p:cNvPr id="6" name="テキスト ボックス 31"/>
          <p:cNvSpPr txBox="1"/>
          <p:nvPr/>
        </p:nvSpPr>
        <p:spPr>
          <a:xfrm>
            <a:off x="2958225" y="1053064"/>
            <a:ext cx="3879128" cy="338554"/>
          </a:xfrm>
          <a:prstGeom prst="rect">
            <a:avLst/>
          </a:prstGeom>
          <a:noFill/>
        </p:spPr>
        <p:txBody>
          <a:bodyPr wrap="square" rtlCol="0">
            <a:spAutoFit/>
          </a:bodyPr>
          <a:lstStyle/>
          <a:p>
            <a:r>
              <a:rPr kumimoji="1" lang="en-US" altLang="ja-JP" sz="1600" b="1" dirty="0" smtClean="0">
                <a:solidFill>
                  <a:srgbClr val="FF0000"/>
                </a:solidFill>
              </a:rPr>
              <a:t>Average publication trend for top 100 KOLs </a:t>
            </a:r>
            <a:endParaRPr kumimoji="1" lang="ja-JP" altLang="en-US" sz="1600" b="1" dirty="0">
              <a:solidFill>
                <a:srgbClr val="FF0000"/>
              </a:solidFill>
            </a:endParaRPr>
          </a:p>
        </p:txBody>
      </p:sp>
      <p:sp>
        <p:nvSpPr>
          <p:cNvPr id="7" name="テキスト ボックス 28"/>
          <p:cNvSpPr txBox="1"/>
          <p:nvPr/>
        </p:nvSpPr>
        <p:spPr>
          <a:xfrm>
            <a:off x="4136194" y="6268085"/>
            <a:ext cx="5402318" cy="246221"/>
          </a:xfrm>
          <a:prstGeom prst="rect">
            <a:avLst/>
          </a:prstGeom>
          <a:noFill/>
        </p:spPr>
        <p:txBody>
          <a:bodyPr wrap="square" rtlCol="0">
            <a:spAutoFit/>
          </a:bodyPr>
          <a:lstStyle/>
          <a:p>
            <a:r>
              <a:rPr lang="en-US" altLang="ja-JP" sz="1000" b="1" dirty="0" smtClean="0"/>
              <a:t>Time (</a:t>
            </a:r>
            <a:r>
              <a:rPr lang="en-US" altLang="ja-JP" sz="1000" b="1" smtClean="0"/>
              <a:t>in Years) </a:t>
            </a:r>
            <a:r>
              <a:rPr lang="en-US" altLang="ja-JP" sz="1000" b="1" dirty="0" smtClean="0"/>
              <a:t>since First Publication was authored </a:t>
            </a:r>
            <a:endParaRPr kumimoji="1" lang="en-US" altLang="ja-JP" sz="1000" b="1" dirty="0" smtClean="0"/>
          </a:p>
        </p:txBody>
      </p:sp>
      <p:sp>
        <p:nvSpPr>
          <p:cNvPr id="8" name="テキスト ボックス 29"/>
          <p:cNvSpPr txBox="1"/>
          <p:nvPr/>
        </p:nvSpPr>
        <p:spPr>
          <a:xfrm rot="16200000">
            <a:off x="96809" y="3580430"/>
            <a:ext cx="1642627" cy="246221"/>
          </a:xfrm>
          <a:prstGeom prst="rect">
            <a:avLst/>
          </a:prstGeom>
          <a:noFill/>
        </p:spPr>
        <p:txBody>
          <a:bodyPr wrap="square" rtlCol="0">
            <a:spAutoFit/>
          </a:bodyPr>
          <a:lstStyle/>
          <a:p>
            <a:r>
              <a:rPr lang="en-US" altLang="ja-JP" sz="1000" b="1" dirty="0" smtClean="0"/>
              <a:t>Number </a:t>
            </a:r>
            <a:r>
              <a:rPr lang="en-US" altLang="ja-JP" sz="1000" b="1" smtClean="0"/>
              <a:t>of Publications</a:t>
            </a:r>
            <a:endParaRPr kumimoji="1" lang="en-US" altLang="ja-JP" sz="1000" b="1" dirty="0" smtClean="0"/>
          </a:p>
        </p:txBody>
      </p:sp>
      <p:sp>
        <p:nvSpPr>
          <p:cNvPr id="9" name="TextBox 8"/>
          <p:cNvSpPr txBox="1"/>
          <p:nvPr/>
        </p:nvSpPr>
        <p:spPr>
          <a:xfrm>
            <a:off x="9836728" y="2084311"/>
            <a:ext cx="2092036" cy="126188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smtClean="0">
                <a:solidFill>
                  <a:srgbClr val="00B050"/>
                </a:solidFill>
              </a:rPr>
              <a:t>76   Non-KOL +</a:t>
            </a:r>
          </a:p>
          <a:p>
            <a:r>
              <a:rPr lang="en-US" sz="2000" dirty="0" smtClean="0">
                <a:solidFill>
                  <a:srgbClr val="00B050"/>
                </a:solidFill>
              </a:rPr>
              <a:t>85   KOL </a:t>
            </a:r>
          </a:p>
          <a:p>
            <a:pPr algn="ctr"/>
            <a:endParaRPr lang="en-US" dirty="0">
              <a:solidFill>
                <a:srgbClr val="00B050"/>
              </a:solidFill>
            </a:endParaRPr>
          </a:p>
          <a:p>
            <a:r>
              <a:rPr lang="en-US" dirty="0" smtClean="0">
                <a:solidFill>
                  <a:srgbClr val="00B050"/>
                </a:solidFill>
              </a:rPr>
              <a:t>Above benchmark</a:t>
            </a:r>
          </a:p>
        </p:txBody>
      </p:sp>
      <p:sp>
        <p:nvSpPr>
          <p:cNvPr id="10" name="TextBox 9"/>
          <p:cNvSpPr txBox="1"/>
          <p:nvPr/>
        </p:nvSpPr>
        <p:spPr>
          <a:xfrm>
            <a:off x="9817524" y="4797547"/>
            <a:ext cx="2092036"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smtClean="0"/>
              <a:t>31 </a:t>
            </a:r>
            <a:r>
              <a:rPr lang="en-US" sz="2000" dirty="0" smtClean="0">
                <a:solidFill>
                  <a:srgbClr val="FF0000"/>
                </a:solidFill>
              </a:rPr>
              <a:t>rising stars </a:t>
            </a:r>
            <a:r>
              <a:rPr lang="en-US" sz="2000" dirty="0" smtClean="0"/>
              <a:t>as Age &lt;=55</a:t>
            </a:r>
            <a:endParaRPr lang="en-US" sz="2000" dirty="0"/>
          </a:p>
        </p:txBody>
      </p:sp>
      <p:cxnSp>
        <p:nvCxnSpPr>
          <p:cNvPr id="11" name="Straight Connector 10"/>
          <p:cNvCxnSpPr/>
          <p:nvPr/>
        </p:nvCxnSpPr>
        <p:spPr>
          <a:xfrm flipV="1">
            <a:off x="3687870" y="2589126"/>
            <a:ext cx="1714000" cy="991698"/>
          </a:xfrm>
          <a:prstGeom prst="line">
            <a:avLst/>
          </a:prstGeom>
          <a:ln>
            <a:solidFill>
              <a:srgbClr val="00B050"/>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flipV="1">
            <a:off x="5386570" y="2019534"/>
            <a:ext cx="1749503" cy="569515"/>
          </a:xfrm>
          <a:prstGeom prst="line">
            <a:avLst/>
          </a:prstGeom>
          <a:ln>
            <a:solidFill>
              <a:srgbClr val="00B050"/>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14" name="Rectangle 13"/>
          <p:cNvSpPr/>
          <p:nvPr/>
        </p:nvSpPr>
        <p:spPr>
          <a:xfrm>
            <a:off x="6551599" y="2658641"/>
            <a:ext cx="1526380" cy="400110"/>
          </a:xfrm>
          <a:prstGeom prst="rect">
            <a:avLst/>
          </a:prstGeom>
        </p:spPr>
        <p:txBody>
          <a:bodyPr wrap="none">
            <a:spAutoFit/>
          </a:bodyPr>
          <a:lstStyle/>
          <a:p>
            <a:r>
              <a:rPr lang="en-US" sz="2000" dirty="0" smtClean="0">
                <a:solidFill>
                  <a:srgbClr val="002060"/>
                </a:solidFill>
              </a:rPr>
              <a:t>Benchmark</a:t>
            </a:r>
            <a:endParaRPr lang="en-US" sz="2000" dirty="0">
              <a:solidFill>
                <a:srgbClr val="002060"/>
              </a:solidFill>
            </a:endParaRPr>
          </a:p>
        </p:txBody>
      </p:sp>
      <p:sp>
        <p:nvSpPr>
          <p:cNvPr id="15" name="Down Arrow 14"/>
          <p:cNvSpPr/>
          <p:nvPr/>
        </p:nvSpPr>
        <p:spPr>
          <a:xfrm>
            <a:off x="10792502" y="3538044"/>
            <a:ext cx="130663" cy="1047334"/>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6" name="TextBox 15"/>
          <p:cNvSpPr txBox="1"/>
          <p:nvPr/>
        </p:nvSpPr>
        <p:spPr>
          <a:xfrm>
            <a:off x="11056158" y="4171084"/>
            <a:ext cx="1101205" cy="369332"/>
          </a:xfrm>
          <a:prstGeom prst="rect">
            <a:avLst/>
          </a:prstGeom>
          <a:noFill/>
        </p:spPr>
        <p:txBody>
          <a:bodyPr wrap="square" rtlCol="0">
            <a:spAutoFit/>
          </a:bodyPr>
          <a:lstStyle/>
          <a:p>
            <a:r>
              <a:rPr lang="en-US" dirty="0" smtClean="0"/>
              <a:t>Age ?</a:t>
            </a:r>
            <a:endParaRPr lang="en-US" dirty="0"/>
          </a:p>
        </p:txBody>
      </p:sp>
      <p:sp>
        <p:nvSpPr>
          <p:cNvPr id="17" name="TextBox 16"/>
          <p:cNvSpPr txBox="1"/>
          <p:nvPr/>
        </p:nvSpPr>
        <p:spPr>
          <a:xfrm>
            <a:off x="9693564" y="3441258"/>
            <a:ext cx="1101205" cy="646331"/>
          </a:xfrm>
          <a:prstGeom prst="rect">
            <a:avLst/>
          </a:prstGeom>
          <a:noFill/>
        </p:spPr>
        <p:txBody>
          <a:bodyPr wrap="square" rtlCol="0">
            <a:spAutoFit/>
          </a:bodyPr>
          <a:lstStyle/>
          <a:p>
            <a:pPr algn="r"/>
            <a:r>
              <a:rPr lang="en-US" dirty="0" smtClean="0"/>
              <a:t>Rising star?</a:t>
            </a:r>
            <a:endParaRPr lang="en-US" dirty="0"/>
          </a:p>
        </p:txBody>
      </p:sp>
      <p:cxnSp>
        <p:nvCxnSpPr>
          <p:cNvPr id="21" name="Straight Connector 20"/>
          <p:cNvCxnSpPr/>
          <p:nvPr/>
        </p:nvCxnSpPr>
        <p:spPr>
          <a:xfrm flipV="1">
            <a:off x="1883751" y="3580824"/>
            <a:ext cx="1804119" cy="2176093"/>
          </a:xfrm>
          <a:prstGeom prst="line">
            <a:avLst/>
          </a:prstGeom>
          <a:ln>
            <a:solidFill>
              <a:srgbClr val="00B050"/>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25" name="Straight Connector 24"/>
          <p:cNvCxnSpPr/>
          <p:nvPr/>
        </p:nvCxnSpPr>
        <p:spPr>
          <a:xfrm flipV="1">
            <a:off x="7140892" y="2013158"/>
            <a:ext cx="1783080" cy="3279"/>
          </a:xfrm>
          <a:prstGeom prst="line">
            <a:avLst/>
          </a:prstGeom>
          <a:ln>
            <a:solidFill>
              <a:srgbClr val="00B050"/>
            </a:solidFill>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20" name="Rectangle 19"/>
          <p:cNvSpPr/>
          <p:nvPr/>
        </p:nvSpPr>
        <p:spPr>
          <a:xfrm>
            <a:off x="7326287" y="1578749"/>
            <a:ext cx="1999009" cy="400110"/>
          </a:xfrm>
          <a:prstGeom prst="rect">
            <a:avLst/>
          </a:prstGeom>
        </p:spPr>
        <p:txBody>
          <a:bodyPr wrap="none">
            <a:spAutoFit/>
          </a:bodyPr>
          <a:lstStyle/>
          <a:p>
            <a:r>
              <a:rPr lang="en-US" sz="2000" dirty="0" smtClean="0">
                <a:solidFill>
                  <a:srgbClr val="00B050"/>
                </a:solidFill>
              </a:rPr>
              <a:t>Testing candidate</a:t>
            </a:r>
            <a:endParaRPr lang="en-US" sz="2000" dirty="0">
              <a:solidFill>
                <a:srgbClr val="00B050"/>
              </a:solidFill>
            </a:endParaRPr>
          </a:p>
        </p:txBody>
      </p:sp>
    </p:spTree>
    <p:extLst>
      <p:ext uri="{BB962C8B-B14F-4D97-AF65-F5344CB8AC3E}">
        <p14:creationId xmlns:p14="http://schemas.microsoft.com/office/powerpoint/2010/main" val="395547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validation</a:t>
            </a:r>
            <a:endParaRPr lang="en-US" dirty="0"/>
          </a:p>
        </p:txBody>
      </p:sp>
      <p:graphicFrame>
        <p:nvGraphicFramePr>
          <p:cNvPr id="6" name="Content Placeholder 5"/>
          <p:cNvGraphicFramePr>
            <a:graphicFrameLocks noGrp="1"/>
          </p:cNvGraphicFramePr>
          <p:nvPr>
            <p:ph idx="1"/>
            <p:extLst/>
          </p:nvPr>
        </p:nvGraphicFramePr>
        <p:xfrm>
          <a:off x="505809" y="2562623"/>
          <a:ext cx="11401099" cy="1645920"/>
        </p:xfrm>
        <a:graphic>
          <a:graphicData uri="http://schemas.openxmlformats.org/drawingml/2006/table">
            <a:tbl>
              <a:tblPr/>
              <a:tblGrid>
                <a:gridCol w="1374160"/>
                <a:gridCol w="771303"/>
                <a:gridCol w="771303"/>
                <a:gridCol w="771303"/>
                <a:gridCol w="771303"/>
                <a:gridCol w="771303"/>
                <a:gridCol w="771303"/>
                <a:gridCol w="771303"/>
                <a:gridCol w="771303"/>
                <a:gridCol w="771303"/>
                <a:gridCol w="771303"/>
                <a:gridCol w="771303"/>
                <a:gridCol w="771303"/>
                <a:gridCol w="771303"/>
              </a:tblGrid>
              <a:tr h="548640">
                <a:tc>
                  <a:txBody>
                    <a:bodyPr/>
                    <a:lstStyle/>
                    <a:p>
                      <a:pPr algn="ctr" fontAlgn="b"/>
                      <a:r>
                        <a:rPr lang="en-US" sz="1200" b="0" i="0" u="none" strike="noStrike" dirty="0">
                          <a:solidFill>
                            <a:srgbClr val="000000"/>
                          </a:solidFill>
                          <a:effectLst/>
                          <a:latin typeface="Helvetica" charset="0"/>
                          <a:ea typeface="Helvetica" charset="0"/>
                          <a:cs typeface="Helvetica" charset="0"/>
                        </a:rPr>
                        <a:t>HBE_ID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smtClean="0">
                          <a:solidFill>
                            <a:srgbClr val="000000"/>
                          </a:solidFill>
                          <a:effectLst/>
                          <a:latin typeface="Helvetica" charset="0"/>
                          <a:ea typeface="Helvetica" charset="0"/>
                          <a:cs typeface="Helvetica" charset="0"/>
                        </a:rPr>
                        <a:t>Title</a:t>
                      </a:r>
                      <a:endParaRPr lang="en-US" sz="1200" b="0" i="0" u="none" strike="noStrike" dirty="0">
                        <a:solidFill>
                          <a:srgbClr val="000000"/>
                        </a:solidFill>
                        <a:effectLst/>
                        <a:latin typeface="Helvetica" charset="0"/>
                        <a:ea typeface="Helvetica" charset="0"/>
                        <a:cs typeface="Helvetica"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Helvetica" charset="0"/>
                          <a:ea typeface="Helvetica" charset="0"/>
                          <a:cs typeface="Helvetica" charset="0"/>
                        </a:rPr>
                        <a:t>SJR_sum</a:t>
                      </a:r>
                      <a:endParaRPr lang="en-US" sz="1200" b="0" i="0" u="none" strike="noStrike" dirty="0">
                        <a:solidFill>
                          <a:srgbClr val="000000"/>
                        </a:solidFill>
                        <a:effectLst/>
                        <a:latin typeface="Helvetica" charset="0"/>
                        <a:ea typeface="Helvetica" charset="0"/>
                        <a:cs typeface="Helvetica"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smtClean="0">
                          <a:solidFill>
                            <a:srgbClr val="000000"/>
                          </a:solidFill>
                          <a:effectLst/>
                          <a:latin typeface="Helvetica" charset="0"/>
                          <a:ea typeface="Helvetica" charset="0"/>
                          <a:cs typeface="Helvetica" charset="0"/>
                        </a:rPr>
                        <a:t>first_pub</a:t>
                      </a:r>
                      <a:endParaRPr lang="en-US" sz="1200" b="0" i="0" u="none" strike="noStrike" dirty="0" smtClean="0">
                        <a:solidFill>
                          <a:srgbClr val="000000"/>
                        </a:solidFill>
                        <a:effectLst/>
                        <a:latin typeface="Helvetica" charset="0"/>
                        <a:ea typeface="Helvetica" charset="0"/>
                        <a:cs typeface="Helvetica" charset="0"/>
                      </a:endParaRPr>
                    </a:p>
                    <a:p>
                      <a:pPr algn="ctr" fontAlgn="b"/>
                      <a:r>
                        <a:rPr lang="en-US" sz="1200" b="0" i="0" u="none" strike="noStrike" dirty="0" smtClean="0">
                          <a:solidFill>
                            <a:srgbClr val="000000"/>
                          </a:solidFill>
                          <a:effectLst/>
                          <a:latin typeface="Helvetica" charset="0"/>
                          <a:ea typeface="Helvetica" charset="0"/>
                          <a:cs typeface="Helvetica" charset="0"/>
                        </a:rPr>
                        <a:t>year</a:t>
                      </a:r>
                      <a:endParaRPr lang="en-US" sz="1200" b="0" i="0" u="none" strike="noStrike" dirty="0">
                        <a:solidFill>
                          <a:srgbClr val="000000"/>
                        </a:solidFill>
                        <a:effectLst/>
                        <a:latin typeface="Helvetica" charset="0"/>
                        <a:ea typeface="Helvetica" charset="0"/>
                        <a:cs typeface="Helvetica"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smtClean="0">
                          <a:solidFill>
                            <a:srgbClr val="C00000"/>
                          </a:solidFill>
                          <a:effectLst/>
                          <a:latin typeface="Helvetica" charset="0"/>
                          <a:ea typeface="Helvetica" charset="0"/>
                          <a:cs typeface="Helvetica" charset="0"/>
                        </a:rPr>
                        <a:t>KOL</a:t>
                      </a:r>
                      <a:endParaRPr lang="en-US" sz="1200" b="0" i="0" u="none" strike="noStrike" dirty="0">
                        <a:solidFill>
                          <a:srgbClr val="C00000"/>
                        </a:solidFill>
                        <a:effectLst/>
                        <a:latin typeface="Helvetica" charset="0"/>
                        <a:ea typeface="Helvetica" charset="0"/>
                        <a:cs typeface="Helvetica"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charset="0"/>
                          <a:ea typeface="Helvetica" charset="0"/>
                          <a:cs typeface="Helvetica" charset="0"/>
                        </a:rPr>
                        <a:t>SJR_10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Helvetica" charset="0"/>
                          <a:ea typeface="Helvetica" charset="0"/>
                          <a:cs typeface="Helvetica" charset="0"/>
                        </a:rPr>
                        <a:t>npaper</a:t>
                      </a:r>
                      <a:endParaRPr lang="en-US" sz="1200" b="0" i="0" u="none" strike="noStrike" dirty="0">
                        <a:solidFill>
                          <a:srgbClr val="000000"/>
                        </a:solidFill>
                        <a:effectLst/>
                        <a:latin typeface="Helvetica" charset="0"/>
                        <a:ea typeface="Helvetica" charset="0"/>
                        <a:cs typeface="Helvetica"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smtClean="0">
                          <a:solidFill>
                            <a:srgbClr val="000000"/>
                          </a:solidFill>
                          <a:effectLst/>
                          <a:latin typeface="Helvetica" charset="0"/>
                          <a:ea typeface="Helvetica" charset="0"/>
                          <a:cs typeface="Helvetica" charset="0"/>
                        </a:rPr>
                        <a:t>Event</a:t>
                      </a:r>
                    </a:p>
                    <a:p>
                      <a:pPr algn="ctr" fontAlgn="b"/>
                      <a:r>
                        <a:rPr lang="en-US" sz="1200" b="0" i="0" u="none" strike="noStrike" dirty="0" smtClean="0">
                          <a:solidFill>
                            <a:srgbClr val="000000"/>
                          </a:solidFill>
                          <a:effectLst/>
                          <a:latin typeface="Helvetica" charset="0"/>
                          <a:ea typeface="Helvetica" charset="0"/>
                          <a:cs typeface="Helvetica" charset="0"/>
                        </a:rPr>
                        <a:t>Counts</a:t>
                      </a:r>
                      <a:endParaRPr lang="en-US" sz="1200" b="0" i="0" u="none" strike="noStrike" dirty="0">
                        <a:solidFill>
                          <a:srgbClr val="000000"/>
                        </a:solidFill>
                        <a:effectLst/>
                        <a:latin typeface="Helvetica" charset="0"/>
                        <a:ea typeface="Helvetica" charset="0"/>
                        <a:cs typeface="Helvetica"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smtClean="0">
                          <a:solidFill>
                            <a:srgbClr val="000000"/>
                          </a:solidFill>
                          <a:effectLst/>
                          <a:latin typeface="Helvetica" charset="0"/>
                          <a:ea typeface="Helvetica" charset="0"/>
                          <a:cs typeface="Helvetica" charset="0"/>
                        </a:rPr>
                        <a:t>Mean</a:t>
                      </a:r>
                    </a:p>
                    <a:p>
                      <a:pPr algn="ctr" fontAlgn="b"/>
                      <a:r>
                        <a:rPr lang="en-US" sz="1200" b="0" i="0" u="none" strike="noStrike" dirty="0" smtClean="0">
                          <a:solidFill>
                            <a:srgbClr val="000000"/>
                          </a:solidFill>
                          <a:effectLst/>
                          <a:latin typeface="Helvetica" charset="0"/>
                          <a:ea typeface="Helvetica" charset="0"/>
                          <a:cs typeface="Helvetica" charset="0"/>
                        </a:rPr>
                        <a:t>SJR</a:t>
                      </a:r>
                      <a:endParaRPr lang="en-US" sz="1200" b="0" i="0" u="none" strike="noStrike" dirty="0">
                        <a:solidFill>
                          <a:srgbClr val="000000"/>
                        </a:solidFill>
                        <a:effectLst/>
                        <a:latin typeface="Helvetica" charset="0"/>
                        <a:ea typeface="Helvetica" charset="0"/>
                        <a:cs typeface="Helvetica"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charset="0"/>
                          <a:ea typeface="Helvetica" charset="0"/>
                          <a:cs typeface="Helvetica" charset="0"/>
                        </a:rPr>
                        <a:t>pub_3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charset="0"/>
                          <a:ea typeface="Helvetica" charset="0"/>
                          <a:cs typeface="Helvetica" charset="0"/>
                        </a:rPr>
                        <a:t>pub_6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charset="0"/>
                          <a:ea typeface="Helvetica" charset="0"/>
                          <a:cs typeface="Helvetica" charset="0"/>
                        </a:rPr>
                        <a:t>pub_9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Helvetica" charset="0"/>
                          <a:ea typeface="Helvetica" charset="0"/>
                          <a:cs typeface="Helvetica" charset="0"/>
                        </a:rPr>
                        <a:t>pub_12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Helvetica" charset="0"/>
                          <a:ea typeface="Helvetica" charset="0"/>
                          <a:cs typeface="Helvetica" charset="0"/>
                        </a:rPr>
                        <a:t>Graduate_End_Date</a:t>
                      </a:r>
                      <a:endParaRPr lang="en-US" sz="1200" b="0" i="0" u="none" strike="noStrike" dirty="0">
                        <a:solidFill>
                          <a:srgbClr val="000000"/>
                        </a:solidFill>
                        <a:effectLst/>
                        <a:latin typeface="Helvetica" charset="0"/>
                        <a:ea typeface="Helvetica" charset="0"/>
                        <a:cs typeface="Helvetica"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640">
                <a:tc>
                  <a:txBody>
                    <a:bodyPr/>
                    <a:lstStyle/>
                    <a:p>
                      <a:pPr algn="r" fontAlgn="b"/>
                      <a:r>
                        <a:rPr lang="en-US" sz="1200" b="0" i="0" u="none" strike="noStrike" dirty="0">
                          <a:solidFill>
                            <a:srgbClr val="000000"/>
                          </a:solidFill>
                          <a:effectLst/>
                          <a:latin typeface="Helvetica" charset="0"/>
                          <a:ea typeface="Helvetica" charset="0"/>
                          <a:cs typeface="Helvetica" charset="0"/>
                        </a:rPr>
                        <a:t>HBE_IDN_6051074</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Helvetica" charset="0"/>
                          <a:ea typeface="Helvetica" charset="0"/>
                          <a:cs typeface="Helvetica" charset="0"/>
                        </a:rPr>
                        <a:t>Chair</a:t>
                      </a:r>
                    </a:p>
                    <a:p>
                      <a:pPr marL="0" marR="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Helvetica" charset="0"/>
                          <a:ea typeface="Helvetica" charset="0"/>
                          <a:cs typeface="Helvetica" charset="0"/>
                        </a:rPr>
                        <a:t>Director</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Helvetica" charset="0"/>
                          <a:ea typeface="Helvetica" charset="0"/>
                          <a:cs typeface="Helvetica" charset="0"/>
                        </a:rPr>
                        <a:t>1574.353</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Helvetica" charset="0"/>
                          <a:ea typeface="Helvetica" charset="0"/>
                          <a:cs typeface="Helvetica" charset="0"/>
                        </a:rPr>
                        <a:t>2009</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Helvetica" charset="0"/>
                          <a:ea typeface="Helvetica" charset="0"/>
                          <a:cs typeface="Helvetica" charset="0"/>
                        </a:rPr>
                        <a:t>Rising star</a:t>
                      </a:r>
                      <a:endParaRPr lang="en-US" sz="1200" b="0" i="0" u="none" strike="noStrike" dirty="0">
                        <a:solidFill>
                          <a:srgbClr val="000000"/>
                        </a:solidFill>
                        <a:effectLst/>
                        <a:latin typeface="Helvetica" charset="0"/>
                        <a:ea typeface="Helvetica" charset="0"/>
                        <a:cs typeface="Helvetica" charset="0"/>
                      </a:endParaRP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Helvetica" charset="0"/>
                          <a:ea typeface="Helvetica" charset="0"/>
                          <a:cs typeface="Helvetica" charset="0"/>
                        </a:rPr>
                        <a:t>1574.353</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Helvetica" charset="0"/>
                          <a:ea typeface="Helvetica" charset="0"/>
                          <a:cs typeface="Helvetica" charset="0"/>
                        </a:rPr>
                        <a:t>219</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Helvetica" charset="0"/>
                          <a:ea typeface="Helvetica" charset="0"/>
                          <a:cs typeface="Helvetica" charset="0"/>
                        </a:rPr>
                        <a:t>53</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fi-FI" sz="1200" b="0" i="0" u="none" strike="noStrike" dirty="0" smtClean="0">
                          <a:solidFill>
                            <a:srgbClr val="000000"/>
                          </a:solidFill>
                          <a:effectLst/>
                          <a:latin typeface="Helvetica" charset="0"/>
                          <a:ea typeface="Helvetica" charset="0"/>
                          <a:cs typeface="Helvetica" charset="0"/>
                        </a:rPr>
                        <a:t>196</a:t>
                      </a:r>
                      <a:endParaRPr lang="fi-FI" sz="1200" b="0" i="0" u="none" strike="noStrike" dirty="0">
                        <a:solidFill>
                          <a:srgbClr val="000000"/>
                        </a:solidFill>
                        <a:effectLst/>
                        <a:latin typeface="Helvetica" charset="0"/>
                        <a:ea typeface="Helvetica" charset="0"/>
                        <a:cs typeface="Helvetica" charset="0"/>
                      </a:endParaRP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Helvetica" charset="0"/>
                          <a:ea typeface="Helvetica" charset="0"/>
                          <a:cs typeface="Helvetica" charset="0"/>
                        </a:rPr>
                        <a:t>56</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cs-CZ" sz="1200" b="0" i="0" u="none" strike="noStrike" dirty="0">
                          <a:solidFill>
                            <a:srgbClr val="000000"/>
                          </a:solidFill>
                          <a:effectLst/>
                          <a:latin typeface="Helvetica" charset="0"/>
                          <a:ea typeface="Helvetica" charset="0"/>
                          <a:cs typeface="Helvetica" charset="0"/>
                        </a:rPr>
                        <a:t>97</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Helvetica" charset="0"/>
                          <a:ea typeface="Helvetica" charset="0"/>
                          <a:cs typeface="Helvetica" charset="0"/>
                        </a:rPr>
                        <a:t>66</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Helvetica" charset="0"/>
                          <a:ea typeface="Helvetica" charset="0"/>
                          <a:cs typeface="Helvetica" charset="0"/>
                        </a:rPr>
                        <a:t>0</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Helvetica" charset="0"/>
                          <a:ea typeface="Helvetica" charset="0"/>
                          <a:cs typeface="Helvetica" charset="0"/>
                        </a:rPr>
                        <a:t>1999</a:t>
                      </a: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640">
                <a:tc>
                  <a:txBody>
                    <a:bodyPr/>
                    <a:lstStyle/>
                    <a:p>
                      <a:pPr algn="r" fontAlgn="b"/>
                      <a:r>
                        <a:rPr lang="en-US" sz="1200" b="0" i="0" u="none" strike="noStrike" dirty="0">
                          <a:solidFill>
                            <a:srgbClr val="000000"/>
                          </a:solidFill>
                          <a:effectLst/>
                          <a:latin typeface="Helvetica" charset="0"/>
                          <a:ea typeface="Helvetica" charset="0"/>
                          <a:cs typeface="Helvetica" charset="0"/>
                        </a:rPr>
                        <a:t>HBE_IDN_5002749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Helvetica" charset="0"/>
                          <a:ea typeface="Helvetica" charset="0"/>
                          <a:cs typeface="Helvetica" charset="0"/>
                        </a:rPr>
                        <a:t>Medical Director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smtClean="0">
                          <a:solidFill>
                            <a:srgbClr val="000000"/>
                          </a:solidFill>
                          <a:effectLst/>
                          <a:latin typeface="Helvetica" charset="0"/>
                          <a:ea typeface="Helvetica" charset="0"/>
                          <a:cs typeface="Helvetica" charset="0"/>
                        </a:rPr>
                        <a:t>351.288</a:t>
                      </a:r>
                      <a:endParaRPr lang="is-IS" sz="1200" b="0" i="0" u="none" strike="noStrike" dirty="0">
                        <a:solidFill>
                          <a:srgbClr val="000000"/>
                        </a:solidFill>
                        <a:effectLst/>
                        <a:latin typeface="Helvetica" charset="0"/>
                        <a:ea typeface="Helvetica" charset="0"/>
                        <a:cs typeface="Helvetica"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Helvetica" charset="0"/>
                          <a:ea typeface="Helvetica" charset="0"/>
                          <a:cs typeface="Helvetica" charset="0"/>
                        </a:rPr>
                        <a:t>2006</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Helvetica" charset="0"/>
                          <a:ea typeface="Helvetica" charset="0"/>
                          <a:cs typeface="Helvetica" charset="0"/>
                        </a:rPr>
                        <a:t>KOL</a:t>
                      </a:r>
                      <a:endParaRPr lang="en-US" sz="1200" b="0" i="0" u="none" strike="noStrike" dirty="0">
                        <a:solidFill>
                          <a:srgbClr val="000000"/>
                        </a:solidFill>
                        <a:effectLst/>
                        <a:latin typeface="Helvetica" charset="0"/>
                        <a:ea typeface="Helvetica" charset="0"/>
                        <a:cs typeface="Helvetica"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nb-NO" sz="1200" b="0" i="0" u="none" strike="noStrike" dirty="0">
                          <a:solidFill>
                            <a:srgbClr val="000000"/>
                          </a:solidFill>
                          <a:effectLst/>
                          <a:latin typeface="Helvetica" charset="0"/>
                          <a:ea typeface="Helvetica" charset="0"/>
                          <a:cs typeface="Helvetica" charset="0"/>
                        </a:rPr>
                        <a:t>341.722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Helvetica" charset="0"/>
                          <a:ea typeface="Helvetica" charset="0"/>
                          <a:cs typeface="Helvetica" charset="0"/>
                        </a:rPr>
                        <a:t>129</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Helvetica" charset="0"/>
                          <a:ea typeface="Helvetica" charset="0"/>
                          <a:cs typeface="Helvetica" charset="0"/>
                        </a:rPr>
                        <a:t>172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smtClean="0">
                          <a:solidFill>
                            <a:srgbClr val="000000"/>
                          </a:solidFill>
                          <a:effectLst/>
                          <a:latin typeface="Helvetica" charset="0"/>
                          <a:ea typeface="Helvetica" charset="0"/>
                          <a:cs typeface="Helvetica" charset="0"/>
                        </a:rPr>
                        <a:t>31.0</a:t>
                      </a:r>
                      <a:endParaRPr lang="is-IS" sz="1200" b="0" i="0" u="none" strike="noStrike" dirty="0">
                        <a:solidFill>
                          <a:srgbClr val="000000"/>
                        </a:solidFill>
                        <a:effectLst/>
                        <a:latin typeface="Helvetica" charset="0"/>
                        <a:ea typeface="Helvetica" charset="0"/>
                        <a:cs typeface="Helvetica"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200" dirty="0" smtClean="0">
                          <a:latin typeface="Helvetica" charset="0"/>
                          <a:ea typeface="Helvetica" charset="0"/>
                          <a:cs typeface="Helvetica" charset="0"/>
                        </a:rPr>
                        <a:t>27</a:t>
                      </a:r>
                      <a:endParaRPr lang="en-US" sz="1200" dirty="0">
                        <a:latin typeface="Helvetica" charset="0"/>
                        <a:ea typeface="Helvetica" charset="0"/>
                        <a:cs typeface="Helvetica"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cs-CZ" sz="1200" b="0" i="0" u="none" strike="noStrike" dirty="0" smtClean="0">
                          <a:solidFill>
                            <a:srgbClr val="000000"/>
                          </a:solidFill>
                          <a:effectLst/>
                          <a:latin typeface="Helvetica" charset="0"/>
                          <a:ea typeface="Helvetica" charset="0"/>
                          <a:cs typeface="Helvetica" charset="0"/>
                        </a:rPr>
                        <a:t>27</a:t>
                      </a:r>
                      <a:endParaRPr lang="cs-CZ" sz="1200" b="0" i="0" u="none" strike="noStrike" dirty="0">
                        <a:solidFill>
                          <a:srgbClr val="000000"/>
                        </a:solidFill>
                        <a:effectLst/>
                        <a:latin typeface="Helvetica" charset="0"/>
                        <a:ea typeface="Helvetica" charset="0"/>
                        <a:cs typeface="Helvetica" charset="0"/>
                      </a:endParaRP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is-IS" sz="1200" b="0" i="0" u="none" strike="noStrike" dirty="0" smtClean="0">
                          <a:solidFill>
                            <a:srgbClr val="000000"/>
                          </a:solidFill>
                          <a:effectLst/>
                          <a:latin typeface="Helvetica" charset="0"/>
                          <a:ea typeface="Helvetica" charset="0"/>
                          <a:cs typeface="Helvetica" charset="0"/>
                        </a:rPr>
                        <a:t>42</a:t>
                      </a:r>
                      <a:endParaRPr lang="is-IS" sz="1200" b="0" i="0" u="none" strike="noStrike" dirty="0">
                        <a:solidFill>
                          <a:srgbClr val="000000"/>
                        </a:solidFill>
                        <a:effectLst/>
                        <a:latin typeface="Helvetica" charset="0"/>
                        <a:ea typeface="Helvetica" charset="0"/>
                        <a:cs typeface="Helvetica" charset="0"/>
                      </a:endParaRP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Helvetica" charset="0"/>
                          <a:ea typeface="Helvetica" charset="0"/>
                          <a:cs typeface="Helvetica" charset="0"/>
                        </a:rPr>
                        <a:t>40</a:t>
                      </a:r>
                      <a:endParaRPr lang="en-US" sz="1200" b="0" i="0" u="none" strike="noStrike" dirty="0">
                        <a:solidFill>
                          <a:srgbClr val="000000"/>
                        </a:solidFill>
                        <a:effectLst/>
                        <a:latin typeface="Helvetica" charset="0"/>
                        <a:ea typeface="Helvetica" charset="0"/>
                        <a:cs typeface="Helvetica" charset="0"/>
                      </a:endParaRP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200" b="0" i="0" u="none" strike="noStrike" dirty="0" smtClean="0">
                          <a:solidFill>
                            <a:srgbClr val="000000"/>
                          </a:solidFill>
                          <a:effectLst/>
                          <a:latin typeface="Helvetica" charset="0"/>
                          <a:ea typeface="Helvetica" charset="0"/>
                          <a:cs typeface="Helvetica" charset="0"/>
                        </a:rPr>
                        <a:t>1984</a:t>
                      </a:r>
                      <a:endParaRPr lang="en-US" sz="1200" b="0" i="0" u="none" strike="noStrike" dirty="0">
                        <a:solidFill>
                          <a:srgbClr val="000000"/>
                        </a:solidFill>
                        <a:effectLst/>
                        <a:latin typeface="Helvetica" charset="0"/>
                        <a:ea typeface="Helvetica" charset="0"/>
                        <a:cs typeface="Helvetica" charset="0"/>
                      </a:endParaRPr>
                    </a:p>
                  </a:txBody>
                  <a:tcPr marL="5868" marR="5868" marT="586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Rectangle 6"/>
          <p:cNvSpPr/>
          <p:nvPr/>
        </p:nvSpPr>
        <p:spPr>
          <a:xfrm>
            <a:off x="4352195" y="1690688"/>
            <a:ext cx="3960571" cy="369332"/>
          </a:xfrm>
          <a:prstGeom prst="rect">
            <a:avLst/>
          </a:prstGeom>
        </p:spPr>
        <p:txBody>
          <a:bodyPr wrap="none">
            <a:spAutoFit/>
          </a:bodyPr>
          <a:lstStyle/>
          <a:p>
            <a:pPr fontAlgn="b"/>
            <a:r>
              <a:rPr lang="en-US" dirty="0">
                <a:solidFill>
                  <a:srgbClr val="000000"/>
                </a:solidFill>
                <a:latin typeface="Calibri" charset="0"/>
              </a:rPr>
              <a:t>Memorial Sloan Kettering Cancer Center</a:t>
            </a:r>
          </a:p>
        </p:txBody>
      </p:sp>
      <p:sp>
        <p:nvSpPr>
          <p:cNvPr id="10" name="TextBox 9"/>
          <p:cNvSpPr txBox="1"/>
          <p:nvPr/>
        </p:nvSpPr>
        <p:spPr>
          <a:xfrm>
            <a:off x="2446282" y="4711146"/>
            <a:ext cx="7520151" cy="369332"/>
          </a:xfrm>
          <a:prstGeom prst="rect">
            <a:avLst/>
          </a:prstGeom>
          <a:noFill/>
        </p:spPr>
        <p:txBody>
          <a:bodyPr wrap="square" rtlCol="0">
            <a:spAutoFit/>
          </a:bodyPr>
          <a:lstStyle/>
          <a:p>
            <a:pPr algn="ctr"/>
            <a:r>
              <a:rPr lang="en-US" dirty="0" smtClean="0"/>
              <a:t>More validation needed </a:t>
            </a:r>
            <a:endParaRPr lang="en-US" dirty="0"/>
          </a:p>
        </p:txBody>
      </p:sp>
    </p:spTree>
    <p:extLst>
      <p:ext uri="{BB962C8B-B14F-4D97-AF65-F5344CB8AC3E}">
        <p14:creationId xmlns:p14="http://schemas.microsoft.com/office/powerpoint/2010/main" val="119688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7" tIns="45714" rIns="91427" bIns="45714" anchor="t"/>
          <a:lstStyle/>
          <a:p>
            <a:r>
              <a:rPr lang="en-US" dirty="0"/>
              <a:t>Methodology</a:t>
            </a:r>
          </a:p>
        </p:txBody>
      </p:sp>
      <p:sp>
        <p:nvSpPr>
          <p:cNvPr id="3" name="Content Placeholder 2"/>
          <p:cNvSpPr>
            <a:spLocks noGrp="1"/>
          </p:cNvSpPr>
          <p:nvPr>
            <p:ph idx="12"/>
          </p:nvPr>
        </p:nvSpPr>
        <p:spPr>
          <a:xfrm>
            <a:off x="466725" y="1543050"/>
            <a:ext cx="10972800" cy="4567770"/>
          </a:xfrm>
        </p:spPr>
        <p:txBody>
          <a:bodyPr lIns="91427" tIns="45714" rIns="91427" bIns="45714" anchor="t"/>
          <a:lstStyle/>
          <a:p>
            <a:pPr marL="306070" indent="-306070"/>
            <a:r>
              <a:rPr lang="en-US" dirty="0" smtClean="0"/>
              <a:t>Clustering Method: K-means</a:t>
            </a:r>
            <a:endParaRPr dirty="0">
              <a:solidFill>
                <a:schemeClr val="tx1"/>
              </a:solidFill>
            </a:endParaRPr>
          </a:p>
          <a:p>
            <a:pPr marL="306070" indent="-306070"/>
            <a:endParaRPr lang="en-US" dirty="0">
              <a:cs typeface="Arial"/>
            </a:endParaRPr>
          </a:p>
          <a:p>
            <a:pPr marL="306070" indent="-306070"/>
            <a:r>
              <a:rPr lang="en-US" dirty="0" smtClean="0">
                <a:cs typeface="Arial"/>
              </a:rPr>
              <a:t>100 labeled </a:t>
            </a:r>
            <a:r>
              <a:rPr lang="en-US" dirty="0" smtClean="0">
                <a:solidFill>
                  <a:srgbClr val="FF0000"/>
                </a:solidFill>
                <a:cs typeface="Arial"/>
              </a:rPr>
              <a:t>KOL</a:t>
            </a:r>
            <a:r>
              <a:rPr lang="en-US" dirty="0" smtClean="0">
                <a:cs typeface="Arial"/>
              </a:rPr>
              <a:t> samples </a:t>
            </a:r>
          </a:p>
          <a:p>
            <a:pPr marL="306070" indent="-306070"/>
            <a:r>
              <a:rPr lang="en-US" dirty="0" smtClean="0">
                <a:cs typeface="Arial"/>
              </a:rPr>
              <a:t>500 </a:t>
            </a:r>
            <a:r>
              <a:rPr lang="en-US" dirty="0">
                <a:cs typeface="Arial"/>
              </a:rPr>
              <a:t>unlabeled </a:t>
            </a:r>
            <a:r>
              <a:rPr lang="en-US" dirty="0" err="1" smtClean="0">
                <a:solidFill>
                  <a:srgbClr val="FF0000"/>
                </a:solidFill>
                <a:cs typeface="Arial"/>
              </a:rPr>
              <a:t>unknow</a:t>
            </a:r>
            <a:r>
              <a:rPr lang="en-US" dirty="0" smtClean="0">
                <a:solidFill>
                  <a:srgbClr val="FF0000"/>
                </a:solidFill>
                <a:cs typeface="Arial"/>
              </a:rPr>
              <a:t> </a:t>
            </a:r>
            <a:r>
              <a:rPr lang="en-US" dirty="0" smtClean="0">
                <a:cs typeface="Arial"/>
              </a:rPr>
              <a:t>samples </a:t>
            </a:r>
          </a:p>
          <a:p>
            <a:pPr marL="306070" indent="-306070"/>
            <a:r>
              <a:rPr lang="en-US" dirty="0" smtClean="0">
                <a:cs typeface="Arial"/>
              </a:rPr>
              <a:t>Features Selection:</a:t>
            </a:r>
          </a:p>
          <a:p>
            <a:pPr marL="608637" lvl="1" indent="-306070"/>
            <a:r>
              <a:rPr lang="en-US" dirty="0" smtClean="0"/>
              <a:t>SJR score</a:t>
            </a:r>
          </a:p>
          <a:p>
            <a:pPr marL="608637" lvl="1" indent="-306070"/>
            <a:r>
              <a:rPr lang="en-US" dirty="0" err="1" smtClean="0"/>
              <a:t>press_count</a:t>
            </a:r>
            <a:endParaRPr lang="en-US" dirty="0" smtClean="0"/>
          </a:p>
          <a:p>
            <a:pPr marL="608637" lvl="1" indent="-306070"/>
            <a:r>
              <a:rPr lang="en-US" dirty="0" err="1" smtClean="0"/>
              <a:t>event_count</a:t>
            </a:r>
            <a:endParaRPr lang="en-US" dirty="0" smtClean="0"/>
          </a:p>
          <a:p>
            <a:pPr marL="608637" lvl="1" indent="-306070"/>
            <a:r>
              <a:rPr lang="en-US" dirty="0" err="1" smtClean="0"/>
              <a:t>trials_count</a:t>
            </a:r>
            <a:endParaRPr lang="en-US" dirty="0">
              <a:cs typeface="Arial"/>
            </a:endParaRPr>
          </a:p>
        </p:txBody>
      </p:sp>
      <p:pic>
        <p:nvPicPr>
          <p:cNvPr id="4" name="Picture 4" descr="model-based-clustering-mclust-plot-ggplot2-factoextra-1.png"/>
          <p:cNvPicPr>
            <a:picLocks noChangeAspect="1"/>
          </p:cNvPicPr>
          <p:nvPr/>
        </p:nvPicPr>
        <p:blipFill rotWithShape="1">
          <a:blip r:embed="rId3"/>
          <a:srcRect l="9414" t="9027" r="19875" b="9591"/>
          <a:stretch/>
        </p:blipFill>
        <p:spPr>
          <a:xfrm flipH="1">
            <a:off x="6743700" y="539151"/>
            <a:ext cx="4880469" cy="5219560"/>
          </a:xfrm>
          <a:prstGeom prst="rect">
            <a:avLst/>
          </a:prstGeom>
        </p:spPr>
      </p:pic>
      <p:cxnSp>
        <p:nvCxnSpPr>
          <p:cNvPr id="6" name="Straight Arrow Connector 5"/>
          <p:cNvCxnSpPr/>
          <p:nvPr/>
        </p:nvCxnSpPr>
        <p:spPr>
          <a:xfrm flipV="1">
            <a:off x="6703594" y="468059"/>
            <a:ext cx="12032" cy="52036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p:cNvCxnSpPr/>
          <p:nvPr/>
        </p:nvCxnSpPr>
        <p:spPr>
          <a:xfrm flipV="1">
            <a:off x="6711183" y="5695950"/>
            <a:ext cx="5173579" cy="24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10252569" y="592615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007AC0"/>
                </a:solidFill>
              </a:rPr>
              <a:t>Indices</a:t>
            </a:r>
            <a:endParaRPr lang="en-US" dirty="0">
              <a:solidFill>
                <a:srgbClr val="007AC0"/>
              </a:solidFill>
              <a:cs typeface="Arial"/>
            </a:endParaRPr>
          </a:p>
        </p:txBody>
      </p:sp>
      <p:sp>
        <p:nvSpPr>
          <p:cNvPr id="9" name="TextBox 8"/>
          <p:cNvSpPr txBox="1"/>
          <p:nvPr/>
        </p:nvSpPr>
        <p:spPr>
          <a:xfrm>
            <a:off x="4819650" y="63436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007AC0"/>
                </a:solidFill>
              </a:rPr>
              <a:t>Indices</a:t>
            </a:r>
            <a:endParaRPr lang="en-US" dirty="0">
              <a:solidFill>
                <a:srgbClr val="007AC0"/>
              </a:solidFill>
              <a:cs typeface="Arial"/>
            </a:endParaRPr>
          </a:p>
        </p:txBody>
      </p:sp>
      <p:sp>
        <p:nvSpPr>
          <p:cNvPr id="10" name="TextBox 9"/>
          <p:cNvSpPr txBox="1"/>
          <p:nvPr/>
        </p:nvSpPr>
        <p:spPr>
          <a:xfrm>
            <a:off x="8515350" y="132020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rgbClr val="FF0000"/>
                </a:solidFill>
              </a:rPr>
              <a:t>Rising </a:t>
            </a:r>
            <a:r>
              <a:rPr lang="en-US" b="1" dirty="0">
                <a:solidFill>
                  <a:srgbClr val="FF0000"/>
                </a:solidFill>
                <a:cs typeface="Arial"/>
              </a:rPr>
              <a:t>stars</a:t>
            </a:r>
          </a:p>
        </p:txBody>
      </p:sp>
      <p:cxnSp>
        <p:nvCxnSpPr>
          <p:cNvPr id="11" name="Straight Arrow Connector 10"/>
          <p:cNvCxnSpPr/>
          <p:nvPr/>
        </p:nvCxnSpPr>
        <p:spPr>
          <a:xfrm flipV="1">
            <a:off x="9121942" y="1691818"/>
            <a:ext cx="372979" cy="348915"/>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6905625" y="44027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smtClean="0">
                <a:solidFill>
                  <a:srgbClr val="606060"/>
                </a:solidFill>
              </a:rPr>
              <a:t>KOL</a:t>
            </a:r>
            <a:endParaRPr lang="en-US" b="1" dirty="0">
              <a:solidFill>
                <a:srgbClr val="606060"/>
              </a:solidFill>
              <a:cs typeface="Arial"/>
            </a:endParaRPr>
          </a:p>
        </p:txBody>
      </p:sp>
      <p:cxnSp>
        <p:nvCxnSpPr>
          <p:cNvPr id="13" name="Straight Arrow Connector 12"/>
          <p:cNvCxnSpPr>
            <a:cxnSpLocks/>
          </p:cNvCxnSpPr>
          <p:nvPr/>
        </p:nvCxnSpPr>
        <p:spPr>
          <a:xfrm flipV="1">
            <a:off x="7648575" y="747395"/>
            <a:ext cx="372979" cy="348915"/>
          </a:xfrm>
          <a:prstGeom prst="straightConnector1">
            <a:avLst/>
          </a:prstGeom>
          <a:ln>
            <a:solidFill>
              <a:schemeClr val="bg2"/>
            </a:solidFill>
            <a:tailEnd type="triangle"/>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9647028" y="242887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smtClean="0">
                <a:solidFill>
                  <a:srgbClr val="606060"/>
                </a:solidFill>
              </a:rPr>
              <a:t>Non-KOL</a:t>
            </a:r>
            <a:endParaRPr lang="en-US" dirty="0"/>
          </a:p>
        </p:txBody>
      </p:sp>
      <p:cxnSp>
        <p:nvCxnSpPr>
          <p:cNvPr id="15" name="Straight Arrow Connector 14"/>
          <p:cNvCxnSpPr>
            <a:cxnSpLocks/>
          </p:cNvCxnSpPr>
          <p:nvPr/>
        </p:nvCxnSpPr>
        <p:spPr>
          <a:xfrm flipV="1">
            <a:off x="10610850" y="2733675"/>
            <a:ext cx="372979" cy="348915"/>
          </a:xfrm>
          <a:prstGeom prst="straightConnector1">
            <a:avLst/>
          </a:prstGeom>
          <a:ln>
            <a:solidFill>
              <a:schemeClr val="bg2"/>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8730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K-means</a:t>
            </a:r>
            <a:endParaRPr lang="en-US" dirty="0"/>
          </a:p>
        </p:txBody>
      </p:sp>
      <p:pic>
        <p:nvPicPr>
          <p:cNvPr id="4" name="Content Placeholder 3"/>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1838612" y="-778449"/>
            <a:ext cx="6381175" cy="45672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7750" y="1194813"/>
            <a:ext cx="7556500" cy="5295900"/>
          </a:xfrm>
          <a:prstGeom prst="rect">
            <a:avLst/>
          </a:prstGeom>
        </p:spPr>
      </p:pic>
      <p:sp>
        <p:nvSpPr>
          <p:cNvPr id="7" name="Rectangle 6"/>
          <p:cNvSpPr/>
          <p:nvPr/>
        </p:nvSpPr>
        <p:spPr>
          <a:xfrm>
            <a:off x="229222" y="6306047"/>
            <a:ext cx="5675656" cy="369332"/>
          </a:xfrm>
          <a:prstGeom prst="rect">
            <a:avLst/>
          </a:prstGeom>
        </p:spPr>
        <p:txBody>
          <a:bodyPr wrap="none">
            <a:spAutoFit/>
          </a:bodyPr>
          <a:lstStyle/>
          <a:p>
            <a:r>
              <a:rPr lang="en-US" dirty="0"/>
              <a:t>http://</a:t>
            </a:r>
            <a:r>
              <a:rPr lang="en-US" dirty="0" err="1"/>
              <a:t>www.cs.cmu.edu</a:t>
            </a:r>
            <a:r>
              <a:rPr lang="en-US" dirty="0"/>
              <a:t>/~./</a:t>
            </a:r>
            <a:r>
              <a:rPr lang="en-US" dirty="0" err="1"/>
              <a:t>awm</a:t>
            </a:r>
            <a:r>
              <a:rPr lang="en-US" dirty="0"/>
              <a:t>/tutorials/kmeans11.pdf</a:t>
            </a:r>
          </a:p>
        </p:txBody>
      </p:sp>
    </p:spTree>
    <p:extLst>
      <p:ext uri="{BB962C8B-B14F-4D97-AF65-F5344CB8AC3E}">
        <p14:creationId xmlns:p14="http://schemas.microsoft.com/office/powerpoint/2010/main" val="598767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K-means</a:t>
            </a:r>
            <a:endParaRPr lang="en-US" dirty="0"/>
          </a:p>
        </p:txBody>
      </p:sp>
      <p:pic>
        <p:nvPicPr>
          <p:cNvPr id="4" name="Content Placeholder 3"/>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1838612" y="-778449"/>
            <a:ext cx="6381175" cy="4567237"/>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294" y="1194813"/>
            <a:ext cx="7543800" cy="5334000"/>
          </a:xfrm>
          <a:prstGeom prst="rect">
            <a:avLst/>
          </a:prstGeom>
        </p:spPr>
      </p:pic>
      <p:sp>
        <p:nvSpPr>
          <p:cNvPr id="3" name="Rectangle 2"/>
          <p:cNvSpPr/>
          <p:nvPr/>
        </p:nvSpPr>
        <p:spPr>
          <a:xfrm>
            <a:off x="420344" y="6271122"/>
            <a:ext cx="5675656" cy="369332"/>
          </a:xfrm>
          <a:prstGeom prst="rect">
            <a:avLst/>
          </a:prstGeom>
        </p:spPr>
        <p:txBody>
          <a:bodyPr wrap="none">
            <a:spAutoFit/>
          </a:bodyPr>
          <a:lstStyle/>
          <a:p>
            <a:r>
              <a:rPr lang="en-US" dirty="0"/>
              <a:t>http://</a:t>
            </a:r>
            <a:r>
              <a:rPr lang="en-US" dirty="0" err="1"/>
              <a:t>www.cs.cmu.edu</a:t>
            </a:r>
            <a:r>
              <a:rPr lang="en-US" dirty="0"/>
              <a:t>/~./</a:t>
            </a:r>
            <a:r>
              <a:rPr lang="en-US" dirty="0" err="1"/>
              <a:t>awm</a:t>
            </a:r>
            <a:r>
              <a:rPr lang="en-US" dirty="0"/>
              <a:t>/tutorials/kmeans11.pdf</a:t>
            </a:r>
          </a:p>
        </p:txBody>
      </p:sp>
    </p:spTree>
    <p:extLst>
      <p:ext uri="{BB962C8B-B14F-4D97-AF65-F5344CB8AC3E}">
        <p14:creationId xmlns:p14="http://schemas.microsoft.com/office/powerpoint/2010/main" val="3731538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7" tIns="45714" rIns="91427" bIns="45714" anchor="t"/>
          <a:lstStyle/>
          <a:p>
            <a:r>
              <a:rPr lang="en-US" dirty="0" smtClean="0"/>
              <a:t>K-means Modeling</a:t>
            </a:r>
            <a:endParaRPr lang="en-US" dirty="0"/>
          </a:p>
        </p:txBody>
      </p:sp>
      <p:sp>
        <p:nvSpPr>
          <p:cNvPr id="6" name="Rectangle 5"/>
          <p:cNvSpPr/>
          <p:nvPr/>
        </p:nvSpPr>
        <p:spPr>
          <a:xfrm>
            <a:off x="609600" y="1194813"/>
            <a:ext cx="10968134" cy="707886"/>
          </a:xfrm>
          <a:prstGeom prst="rect">
            <a:avLst/>
          </a:prstGeom>
        </p:spPr>
        <p:txBody>
          <a:bodyPr wrap="square">
            <a:spAutoFit/>
          </a:bodyPr>
          <a:lstStyle/>
          <a:p>
            <a:r>
              <a:rPr lang="en-US" sz="2000" b="1" dirty="0" smtClean="0"/>
              <a:t>Selecting the number of clusters using silhouette analysis</a:t>
            </a:r>
          </a:p>
          <a:p>
            <a:r>
              <a:rPr lang="en-US" sz="2000" dirty="0" smtClean="0"/>
              <a:t>Silhouette analysis can be used to study the separation distance between the resulting clusters.</a:t>
            </a:r>
          </a:p>
        </p:txBody>
      </p:sp>
      <p:cxnSp>
        <p:nvCxnSpPr>
          <p:cNvPr id="8" name="Straight Connector 7"/>
          <p:cNvCxnSpPr/>
          <p:nvPr/>
        </p:nvCxnSpPr>
        <p:spPr>
          <a:xfrm flipV="1">
            <a:off x="1143000" y="3943651"/>
            <a:ext cx="9753600" cy="37799"/>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10644284" y="4284017"/>
            <a:ext cx="933450" cy="461665"/>
          </a:xfrm>
          <a:prstGeom prst="rect">
            <a:avLst/>
          </a:prstGeom>
          <a:noFill/>
        </p:spPr>
        <p:txBody>
          <a:bodyPr wrap="square" rtlCol="0">
            <a:spAutoFit/>
          </a:bodyPr>
          <a:lstStyle/>
          <a:p>
            <a:r>
              <a:rPr lang="en-US" sz="2400" dirty="0"/>
              <a:t>1</a:t>
            </a:r>
          </a:p>
        </p:txBody>
      </p:sp>
      <p:sp>
        <p:nvSpPr>
          <p:cNvPr id="30" name="TextBox 29"/>
          <p:cNvSpPr txBox="1"/>
          <p:nvPr/>
        </p:nvSpPr>
        <p:spPr>
          <a:xfrm>
            <a:off x="1095281" y="4284017"/>
            <a:ext cx="933450" cy="461665"/>
          </a:xfrm>
          <a:prstGeom prst="rect">
            <a:avLst/>
          </a:prstGeom>
          <a:noFill/>
        </p:spPr>
        <p:txBody>
          <a:bodyPr wrap="square" rtlCol="0">
            <a:spAutoFit/>
          </a:bodyPr>
          <a:lstStyle/>
          <a:p>
            <a:r>
              <a:rPr lang="en-US" sz="2400" dirty="0" smtClean="0"/>
              <a:t>0</a:t>
            </a:r>
            <a:endParaRPr lang="en-US" sz="2400" dirty="0"/>
          </a:p>
        </p:txBody>
      </p:sp>
      <p:sp>
        <p:nvSpPr>
          <p:cNvPr id="12" name="TextBox 11"/>
          <p:cNvSpPr txBox="1"/>
          <p:nvPr/>
        </p:nvSpPr>
        <p:spPr>
          <a:xfrm>
            <a:off x="369096" y="3034090"/>
            <a:ext cx="2419350" cy="646331"/>
          </a:xfrm>
          <a:prstGeom prst="rect">
            <a:avLst/>
          </a:prstGeom>
          <a:noFill/>
        </p:spPr>
        <p:txBody>
          <a:bodyPr wrap="square" rtlCol="0">
            <a:spAutoFit/>
          </a:bodyPr>
          <a:lstStyle/>
          <a:p>
            <a:r>
              <a:rPr lang="en-US" dirty="0" smtClean="0"/>
              <a:t>Samples close to decision boundary</a:t>
            </a:r>
            <a:endParaRPr lang="en-US" dirty="0"/>
          </a:p>
        </p:txBody>
      </p:sp>
      <p:sp>
        <p:nvSpPr>
          <p:cNvPr id="31" name="TextBox 30"/>
          <p:cNvSpPr txBox="1"/>
          <p:nvPr/>
        </p:nvSpPr>
        <p:spPr>
          <a:xfrm>
            <a:off x="9310686" y="3039232"/>
            <a:ext cx="2733675" cy="646331"/>
          </a:xfrm>
          <a:prstGeom prst="rect">
            <a:avLst/>
          </a:prstGeom>
          <a:noFill/>
        </p:spPr>
        <p:txBody>
          <a:bodyPr wrap="square" rtlCol="0">
            <a:spAutoFit/>
          </a:bodyPr>
          <a:lstStyle/>
          <a:p>
            <a:r>
              <a:rPr lang="en-US" dirty="0" smtClean="0"/>
              <a:t>Samples far away from neighboring clusters</a:t>
            </a:r>
            <a:endParaRPr lang="en-US" dirty="0"/>
          </a:p>
        </p:txBody>
      </p:sp>
      <p:grpSp>
        <p:nvGrpSpPr>
          <p:cNvPr id="21" name="Group 20"/>
          <p:cNvGrpSpPr/>
          <p:nvPr/>
        </p:nvGrpSpPr>
        <p:grpSpPr>
          <a:xfrm>
            <a:off x="6019800" y="3333750"/>
            <a:ext cx="876300" cy="1411932"/>
            <a:chOff x="5962650" y="3333750"/>
            <a:chExt cx="876300" cy="1411932"/>
          </a:xfrm>
        </p:grpSpPr>
        <p:cxnSp>
          <p:nvCxnSpPr>
            <p:cNvPr id="18" name="Straight Arrow Connector 17"/>
            <p:cNvCxnSpPr/>
            <p:nvPr/>
          </p:nvCxnSpPr>
          <p:spPr>
            <a:xfrm flipV="1">
              <a:off x="5962650" y="3333750"/>
              <a:ext cx="876300" cy="609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962650" y="3943651"/>
              <a:ext cx="0" cy="8020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6986588" y="3357256"/>
            <a:ext cx="876300" cy="1411932"/>
            <a:chOff x="5962650" y="3333750"/>
            <a:chExt cx="876300" cy="1411932"/>
          </a:xfrm>
        </p:grpSpPr>
        <p:cxnSp>
          <p:nvCxnSpPr>
            <p:cNvPr id="33" name="Straight Arrow Connector 32"/>
            <p:cNvCxnSpPr/>
            <p:nvPr/>
          </p:nvCxnSpPr>
          <p:spPr>
            <a:xfrm flipV="1">
              <a:off x="5962650" y="3333750"/>
              <a:ext cx="876300" cy="609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962650" y="3943651"/>
              <a:ext cx="0" cy="8020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476876" y="3336275"/>
            <a:ext cx="876300" cy="1411932"/>
            <a:chOff x="5962650" y="3333750"/>
            <a:chExt cx="876300" cy="1411932"/>
          </a:xfrm>
        </p:grpSpPr>
        <p:cxnSp>
          <p:nvCxnSpPr>
            <p:cNvPr id="36" name="Straight Arrow Connector 35"/>
            <p:cNvCxnSpPr/>
            <p:nvPr/>
          </p:nvCxnSpPr>
          <p:spPr>
            <a:xfrm flipV="1">
              <a:off x="5962650" y="3333750"/>
              <a:ext cx="876300" cy="609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962650" y="3943651"/>
              <a:ext cx="0" cy="8020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4676777" y="3333750"/>
            <a:ext cx="876300" cy="1411932"/>
            <a:chOff x="5962650" y="3333750"/>
            <a:chExt cx="876300" cy="1411932"/>
          </a:xfrm>
        </p:grpSpPr>
        <p:cxnSp>
          <p:nvCxnSpPr>
            <p:cNvPr id="39" name="Straight Arrow Connector 38"/>
            <p:cNvCxnSpPr/>
            <p:nvPr/>
          </p:nvCxnSpPr>
          <p:spPr>
            <a:xfrm flipV="1">
              <a:off x="5962650" y="3333750"/>
              <a:ext cx="876300" cy="6099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962650" y="3943651"/>
              <a:ext cx="0" cy="8020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7600948" y="2761501"/>
            <a:ext cx="1047750" cy="461665"/>
          </a:xfrm>
          <a:prstGeom prst="rect">
            <a:avLst/>
          </a:prstGeom>
          <a:noFill/>
        </p:spPr>
        <p:txBody>
          <a:bodyPr wrap="square" rtlCol="0">
            <a:spAutoFit/>
          </a:bodyPr>
          <a:lstStyle/>
          <a:p>
            <a:r>
              <a:rPr lang="en-US" sz="2400" b="1" dirty="0" smtClean="0">
                <a:solidFill>
                  <a:srgbClr val="FF0000"/>
                </a:solidFill>
              </a:rPr>
              <a:t>K = 2</a:t>
            </a:r>
            <a:endParaRPr lang="en-US" sz="2400" b="1" dirty="0">
              <a:solidFill>
                <a:srgbClr val="FF0000"/>
              </a:solidFill>
            </a:endParaRPr>
          </a:p>
        </p:txBody>
      </p:sp>
      <p:sp>
        <p:nvSpPr>
          <p:cNvPr id="42" name="TextBox 41"/>
          <p:cNvSpPr txBox="1"/>
          <p:nvPr/>
        </p:nvSpPr>
        <p:spPr>
          <a:xfrm>
            <a:off x="6688979" y="4864008"/>
            <a:ext cx="681133" cy="369332"/>
          </a:xfrm>
          <a:prstGeom prst="rect">
            <a:avLst/>
          </a:prstGeom>
          <a:noFill/>
        </p:spPr>
        <p:txBody>
          <a:bodyPr wrap="square" rtlCol="0">
            <a:spAutoFit/>
          </a:bodyPr>
          <a:lstStyle/>
          <a:p>
            <a:r>
              <a:rPr lang="en-US" b="1" dirty="0" smtClean="0"/>
              <a:t>0.64</a:t>
            </a:r>
            <a:endParaRPr lang="en-US" b="1" dirty="0"/>
          </a:p>
        </p:txBody>
      </p:sp>
      <p:sp>
        <p:nvSpPr>
          <p:cNvPr id="43" name="TextBox 42"/>
          <p:cNvSpPr txBox="1"/>
          <p:nvPr/>
        </p:nvSpPr>
        <p:spPr>
          <a:xfrm>
            <a:off x="6653214" y="2754354"/>
            <a:ext cx="876299" cy="369332"/>
          </a:xfrm>
          <a:prstGeom prst="rect">
            <a:avLst/>
          </a:prstGeom>
          <a:noFill/>
        </p:spPr>
        <p:txBody>
          <a:bodyPr wrap="square" rtlCol="0">
            <a:spAutoFit/>
          </a:bodyPr>
          <a:lstStyle/>
          <a:p>
            <a:r>
              <a:rPr lang="en-US" smtClean="0"/>
              <a:t>K = 3</a:t>
            </a:r>
            <a:endParaRPr lang="en-US"/>
          </a:p>
        </p:txBody>
      </p:sp>
      <p:sp>
        <p:nvSpPr>
          <p:cNvPr id="44" name="TextBox 43"/>
          <p:cNvSpPr txBox="1"/>
          <p:nvPr/>
        </p:nvSpPr>
        <p:spPr>
          <a:xfrm>
            <a:off x="5774579" y="4825720"/>
            <a:ext cx="638176" cy="369332"/>
          </a:xfrm>
          <a:prstGeom prst="rect">
            <a:avLst/>
          </a:prstGeom>
          <a:noFill/>
        </p:spPr>
        <p:txBody>
          <a:bodyPr wrap="square" rtlCol="0">
            <a:spAutoFit/>
          </a:bodyPr>
          <a:lstStyle/>
          <a:p>
            <a:r>
              <a:rPr lang="en-US" smtClean="0"/>
              <a:t>0.58</a:t>
            </a:r>
            <a:endParaRPr lang="en-US"/>
          </a:p>
        </p:txBody>
      </p:sp>
      <p:sp>
        <p:nvSpPr>
          <p:cNvPr id="45" name="TextBox 44"/>
          <p:cNvSpPr txBox="1"/>
          <p:nvPr/>
        </p:nvSpPr>
        <p:spPr>
          <a:xfrm>
            <a:off x="5967413" y="2761501"/>
            <a:ext cx="981074" cy="369332"/>
          </a:xfrm>
          <a:prstGeom prst="rect">
            <a:avLst/>
          </a:prstGeom>
          <a:noFill/>
        </p:spPr>
        <p:txBody>
          <a:bodyPr wrap="square" rtlCol="0">
            <a:spAutoFit/>
          </a:bodyPr>
          <a:lstStyle/>
          <a:p>
            <a:r>
              <a:rPr lang="en-US" smtClean="0"/>
              <a:t>K = 4</a:t>
            </a:r>
            <a:endParaRPr lang="en-US"/>
          </a:p>
        </p:txBody>
      </p:sp>
      <p:sp>
        <p:nvSpPr>
          <p:cNvPr id="46" name="TextBox 45"/>
          <p:cNvSpPr txBox="1"/>
          <p:nvPr/>
        </p:nvSpPr>
        <p:spPr>
          <a:xfrm>
            <a:off x="5157788" y="4832408"/>
            <a:ext cx="638176" cy="369332"/>
          </a:xfrm>
          <a:prstGeom prst="rect">
            <a:avLst/>
          </a:prstGeom>
          <a:noFill/>
        </p:spPr>
        <p:txBody>
          <a:bodyPr wrap="square" rtlCol="0">
            <a:spAutoFit/>
          </a:bodyPr>
          <a:lstStyle/>
          <a:p>
            <a:r>
              <a:rPr lang="en-US" dirty="0" smtClean="0"/>
              <a:t>0.55</a:t>
            </a:r>
            <a:endParaRPr lang="en-US" dirty="0"/>
          </a:p>
        </p:txBody>
      </p:sp>
      <p:sp>
        <p:nvSpPr>
          <p:cNvPr id="47" name="TextBox 46"/>
          <p:cNvSpPr txBox="1"/>
          <p:nvPr/>
        </p:nvSpPr>
        <p:spPr>
          <a:xfrm>
            <a:off x="5151813" y="2763420"/>
            <a:ext cx="1097802" cy="369332"/>
          </a:xfrm>
          <a:prstGeom prst="rect">
            <a:avLst/>
          </a:prstGeom>
          <a:noFill/>
        </p:spPr>
        <p:txBody>
          <a:bodyPr wrap="square" rtlCol="0">
            <a:spAutoFit/>
          </a:bodyPr>
          <a:lstStyle/>
          <a:p>
            <a:r>
              <a:rPr lang="en-US" smtClean="0"/>
              <a:t>K = 5</a:t>
            </a:r>
            <a:endParaRPr lang="en-US"/>
          </a:p>
        </p:txBody>
      </p:sp>
      <p:sp>
        <p:nvSpPr>
          <p:cNvPr id="48" name="TextBox 47"/>
          <p:cNvSpPr txBox="1"/>
          <p:nvPr/>
        </p:nvSpPr>
        <p:spPr>
          <a:xfrm>
            <a:off x="4388646" y="4849268"/>
            <a:ext cx="983457" cy="369332"/>
          </a:xfrm>
          <a:prstGeom prst="rect">
            <a:avLst/>
          </a:prstGeom>
          <a:noFill/>
        </p:spPr>
        <p:txBody>
          <a:bodyPr wrap="square" rtlCol="0">
            <a:spAutoFit/>
          </a:bodyPr>
          <a:lstStyle/>
          <a:p>
            <a:r>
              <a:rPr lang="en-US" smtClean="0"/>
              <a:t>0.50</a:t>
            </a:r>
            <a:endParaRPr lang="en-US"/>
          </a:p>
        </p:txBody>
      </p:sp>
      <p:sp>
        <p:nvSpPr>
          <p:cNvPr id="49" name="Rectangle 48"/>
          <p:cNvSpPr/>
          <p:nvPr/>
        </p:nvSpPr>
        <p:spPr>
          <a:xfrm>
            <a:off x="609600" y="6266340"/>
            <a:ext cx="9439273" cy="369332"/>
          </a:xfrm>
          <a:prstGeom prst="rect">
            <a:avLst/>
          </a:prstGeom>
        </p:spPr>
        <p:txBody>
          <a:bodyPr wrap="square">
            <a:spAutoFit/>
          </a:bodyPr>
          <a:lstStyle/>
          <a:p>
            <a:r>
              <a:rPr lang="en-US" dirty="0"/>
              <a:t>http://</a:t>
            </a:r>
            <a:r>
              <a:rPr lang="en-US" dirty="0" err="1"/>
              <a:t>scikit-learn.org</a:t>
            </a:r>
            <a:r>
              <a:rPr lang="en-US" dirty="0"/>
              <a:t>/stable/</a:t>
            </a:r>
            <a:r>
              <a:rPr lang="en-US" dirty="0" err="1"/>
              <a:t>auto_examples</a:t>
            </a:r>
            <a:r>
              <a:rPr lang="en-US" dirty="0"/>
              <a:t>/cluster/</a:t>
            </a:r>
            <a:r>
              <a:rPr lang="en-US" dirty="0" err="1"/>
              <a:t>plot_kmeans_silhouette_analysis.html</a:t>
            </a:r>
            <a:endParaRPr lang="en-US" dirty="0"/>
          </a:p>
        </p:txBody>
      </p:sp>
    </p:spTree>
    <p:extLst>
      <p:ext uri="{BB962C8B-B14F-4D97-AF65-F5344CB8AC3E}">
        <p14:creationId xmlns:p14="http://schemas.microsoft.com/office/powerpoint/2010/main" val="123658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2"/>
          </p:nvPr>
        </p:nvSpPr>
        <p:spPr/>
        <p:txBody>
          <a:bodyPr/>
          <a:lstStyle/>
          <a:p>
            <a:r>
              <a:rPr lang="en-US" dirty="0"/>
              <a:t>Background and Motivation</a:t>
            </a:r>
          </a:p>
          <a:p>
            <a:r>
              <a:rPr lang="en-US" dirty="0" smtClean="0"/>
              <a:t>Exploratory Data Analysis</a:t>
            </a:r>
          </a:p>
          <a:p>
            <a:r>
              <a:rPr lang="en-US" dirty="0" smtClean="0"/>
              <a:t>Methodology</a:t>
            </a:r>
            <a:endParaRPr lang="en-US" dirty="0"/>
          </a:p>
          <a:p>
            <a:r>
              <a:rPr lang="en-US" dirty="0"/>
              <a:t>Result: </a:t>
            </a:r>
          </a:p>
          <a:p>
            <a:r>
              <a:rPr lang="en-US" dirty="0"/>
              <a:t>- trend</a:t>
            </a:r>
          </a:p>
          <a:p>
            <a:r>
              <a:rPr lang="en-US" dirty="0"/>
              <a:t>- K-means</a:t>
            </a:r>
          </a:p>
        </p:txBody>
      </p:sp>
    </p:spTree>
    <p:extLst>
      <p:ext uri="{BB962C8B-B14F-4D97-AF65-F5344CB8AC3E}">
        <p14:creationId xmlns:p14="http://schemas.microsoft.com/office/powerpoint/2010/main" val="1990899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32876" y="1207797"/>
            <a:ext cx="6429182" cy="5650203"/>
          </a:xfrm>
          <a:prstGeom prst="rect">
            <a:avLst/>
          </a:prstGeom>
        </p:spPr>
      </p:pic>
      <p:sp>
        <p:nvSpPr>
          <p:cNvPr id="2" name="Title 1"/>
          <p:cNvSpPr>
            <a:spLocks noGrp="1"/>
          </p:cNvSpPr>
          <p:nvPr>
            <p:ph type="title"/>
          </p:nvPr>
        </p:nvSpPr>
        <p:spPr/>
        <p:txBody>
          <a:bodyPr/>
          <a:lstStyle/>
          <a:p>
            <a:r>
              <a:rPr lang="en-US" dirty="0" smtClean="0"/>
              <a:t>Results and </a:t>
            </a:r>
            <a:r>
              <a:rPr lang="en-US" dirty="0"/>
              <a:t>Validation</a:t>
            </a:r>
          </a:p>
        </p:txBody>
      </p:sp>
      <p:sp>
        <p:nvSpPr>
          <p:cNvPr id="5" name="Oval 4"/>
          <p:cNvSpPr/>
          <p:nvPr/>
        </p:nvSpPr>
        <p:spPr>
          <a:xfrm>
            <a:off x="875211" y="2534194"/>
            <a:ext cx="4036423" cy="284770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p:cNvSpPr/>
          <p:nvPr/>
        </p:nvSpPr>
        <p:spPr>
          <a:xfrm rot="3029719">
            <a:off x="595055" y="5206289"/>
            <a:ext cx="1914821" cy="933041"/>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983657394"/>
              </p:ext>
            </p:extLst>
          </p:nvPr>
        </p:nvGraphicFramePr>
        <p:xfrm>
          <a:off x="6034454" y="2458694"/>
          <a:ext cx="5486400" cy="2617695"/>
        </p:xfrm>
        <a:graphic>
          <a:graphicData uri="http://schemas.openxmlformats.org/drawingml/2006/table">
            <a:tbl>
              <a:tblPr bandRow="1" bandCol="1">
                <a:tableStyleId>{1E171933-4619-4E11-9A3F-F7608DF75F80}</a:tableStyleId>
              </a:tblPr>
              <a:tblGrid>
                <a:gridCol w="1997922"/>
                <a:gridCol w="1659678"/>
                <a:gridCol w="1828800"/>
              </a:tblGrid>
              <a:tr h="872565">
                <a:tc>
                  <a:txBody>
                    <a:bodyPr/>
                    <a:lstStyle/>
                    <a:p>
                      <a:pPr algn="ctr">
                        <a:lnSpc>
                          <a:spcPct val="100000"/>
                        </a:lnSpc>
                      </a:pPr>
                      <a:r>
                        <a:rPr lang="en-US" sz="2400" kern="1200" dirty="0" smtClean="0"/>
                        <a:t>N = 501</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Predict: 0</a:t>
                      </a:r>
                    </a:p>
                    <a:p>
                      <a:pPr algn="ctr">
                        <a:lnSpc>
                          <a:spcPct val="100000"/>
                        </a:lnSpc>
                      </a:pP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Predict: 1</a:t>
                      </a:r>
                    </a:p>
                    <a:p>
                      <a:pPr algn="ctr">
                        <a:lnSpc>
                          <a:spcPct val="100000"/>
                        </a:lnSpc>
                      </a:pP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72565">
                <a:tc>
                  <a:txBody>
                    <a:bodyPr/>
                    <a:lstStyle/>
                    <a:p>
                      <a:pPr algn="ctr">
                        <a:lnSpc>
                          <a:spcPct val="100000"/>
                        </a:lnSpc>
                      </a:pPr>
                      <a:r>
                        <a:rPr lang="en-US" sz="2400" kern="1200" dirty="0" smtClean="0"/>
                        <a:t>Annotated: 0</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solidFill>
                            <a:schemeClr val="bg1"/>
                          </a:solidFill>
                        </a:rPr>
                        <a:t>TN = 362</a:t>
                      </a:r>
                      <a:endParaRPr lang="en-US" sz="2400" b="0" kern="1200" dirty="0">
                        <a:solidFill>
                          <a:schemeClr val="bg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lnSpc>
                          <a:spcPct val="100000"/>
                        </a:lnSpc>
                      </a:pPr>
                      <a:r>
                        <a:rPr lang="en-US" sz="2400" kern="1200" dirty="0" smtClean="0">
                          <a:solidFill>
                            <a:schemeClr val="bg1"/>
                          </a:solidFill>
                        </a:rPr>
                        <a:t>FP = 54</a:t>
                      </a:r>
                      <a:endParaRPr lang="en-US" sz="2400" b="0" kern="1200" dirty="0">
                        <a:solidFill>
                          <a:schemeClr val="bg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5000"/>
                        <a:lumOff val="75000"/>
                      </a:schemeClr>
                    </a:solidFill>
                  </a:tcPr>
                </a:tc>
              </a:tr>
              <a:tr h="872565">
                <a:tc>
                  <a:txBody>
                    <a:bodyPr/>
                    <a:lstStyle/>
                    <a:p>
                      <a:pPr algn="ctr">
                        <a:lnSpc>
                          <a:spcPct val="100000"/>
                        </a:lnSpc>
                      </a:pPr>
                      <a:r>
                        <a:rPr lang="en-US" sz="2400" kern="1200" dirty="0" smtClean="0"/>
                        <a:t>Annotated: 1</a:t>
                      </a:r>
                    </a:p>
                    <a:p>
                      <a:pPr algn="ctr">
                        <a:lnSpc>
                          <a:spcPct val="100000"/>
                        </a:lnSpc>
                      </a:pP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solidFill>
                            <a:schemeClr val="bg1"/>
                          </a:solidFill>
                        </a:rPr>
                        <a:t>FN = 30</a:t>
                      </a:r>
                      <a:endParaRPr lang="en-US" sz="2400" b="0" kern="1200" dirty="0">
                        <a:solidFill>
                          <a:schemeClr val="bg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5000"/>
                        <a:lumOff val="75000"/>
                      </a:schemeClr>
                    </a:solidFill>
                  </a:tcPr>
                </a:tc>
                <a:tc>
                  <a:txBody>
                    <a:bodyPr/>
                    <a:lstStyle/>
                    <a:p>
                      <a:pPr algn="ctr">
                        <a:lnSpc>
                          <a:spcPct val="100000"/>
                        </a:lnSpc>
                      </a:pPr>
                      <a:r>
                        <a:rPr lang="en-US" sz="2400" kern="1200" dirty="0" smtClean="0">
                          <a:solidFill>
                            <a:schemeClr val="bg1"/>
                          </a:solidFill>
                        </a:rPr>
                        <a:t>TP = 57</a:t>
                      </a:r>
                      <a:endParaRPr lang="en-US" sz="2400" b="0" kern="1200" dirty="0">
                        <a:solidFill>
                          <a:schemeClr val="bg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bl>
          </a:graphicData>
        </a:graphic>
      </p:graphicFrame>
      <p:sp>
        <p:nvSpPr>
          <p:cNvPr id="9" name="TextBox 8"/>
          <p:cNvSpPr txBox="1"/>
          <p:nvPr/>
        </p:nvSpPr>
        <p:spPr>
          <a:xfrm>
            <a:off x="6857414" y="1107265"/>
            <a:ext cx="3840480" cy="830997"/>
          </a:xfrm>
          <a:prstGeom prst="rect">
            <a:avLst/>
          </a:prstGeom>
          <a:noFill/>
        </p:spPr>
        <p:txBody>
          <a:bodyPr wrap="square" rtlCol="0">
            <a:spAutoFit/>
          </a:bodyPr>
          <a:lstStyle/>
          <a:p>
            <a:r>
              <a:rPr lang="en-US" sz="2400" dirty="0" smtClean="0"/>
              <a:t>Confusion matrix: </a:t>
            </a:r>
          </a:p>
          <a:p>
            <a:r>
              <a:rPr lang="en-US" sz="2400" dirty="0" smtClean="0"/>
              <a:t>KOL = 1, Others = 0 </a:t>
            </a:r>
            <a:endParaRPr lang="en-US" sz="2400" dirty="0"/>
          </a:p>
        </p:txBody>
      </p:sp>
    </p:spTree>
    <p:extLst>
      <p:ext uri="{BB962C8B-B14F-4D97-AF65-F5344CB8AC3E}">
        <p14:creationId xmlns:p14="http://schemas.microsoft.com/office/powerpoint/2010/main" val="17080253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Validation</a:t>
            </a:r>
          </a:p>
        </p:txBody>
      </p:sp>
      <p:sp>
        <p:nvSpPr>
          <p:cNvPr id="5" name="TextBox 4"/>
          <p:cNvSpPr txBox="1"/>
          <p:nvPr/>
        </p:nvSpPr>
        <p:spPr>
          <a:xfrm>
            <a:off x="609600" y="1600200"/>
            <a:ext cx="7258050" cy="461665"/>
          </a:xfrm>
          <a:prstGeom prst="rect">
            <a:avLst/>
          </a:prstGeom>
          <a:noFill/>
        </p:spPr>
        <p:txBody>
          <a:bodyPr wrap="square" rtlCol="0">
            <a:spAutoFit/>
          </a:bodyPr>
          <a:lstStyle/>
          <a:p>
            <a:r>
              <a:rPr lang="en-US" sz="2400" dirty="0" smtClean="0"/>
              <a:t>Confusion matrix: KOL = 1, Others = 0 </a:t>
            </a:r>
            <a:endParaRPr lang="en-US" sz="2400" dirty="0"/>
          </a:p>
        </p:txBody>
      </p:sp>
      <mc:AlternateContent xmlns:mc="http://schemas.openxmlformats.org/markup-compatibility/2006" xmlns:a14="http://schemas.microsoft.com/office/drawing/2010/main">
        <mc:Choice Requires="a14">
          <p:sp>
            <p:nvSpPr>
              <p:cNvPr id="6" name="TextBox 5"/>
              <p:cNvSpPr txBox="1"/>
              <p:nvPr/>
            </p:nvSpPr>
            <p:spPr>
              <a:xfrm>
                <a:off x="5701937" y="3173512"/>
                <a:ext cx="6255174" cy="10706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FF0000"/>
                          </a:solidFill>
                          <a:latin typeface="Cambria Math" charset="0"/>
                        </a:rPr>
                        <m:t>𝐀𝐜𝐜𝐮𝐫𝐚𝐜𝐲</m:t>
                      </m:r>
                      <m:r>
                        <a:rPr lang="en-US" sz="2400" b="0" i="1" smtClean="0">
                          <a:latin typeface="Cambria Math" charset="0"/>
                        </a:rPr>
                        <m:t>=</m:t>
                      </m:r>
                      <m:f>
                        <m:fPr>
                          <m:ctrlPr>
                            <a:rPr lang="mr-IN" sz="2400" b="0" i="1" smtClean="0">
                              <a:latin typeface="Cambria Math" charset="0"/>
                            </a:rPr>
                          </m:ctrlPr>
                        </m:fPr>
                        <m:num>
                          <m:r>
                            <a:rPr lang="en-US" sz="2400" i="1">
                              <a:latin typeface="Cambria Math" charset="0"/>
                            </a:rPr>
                            <m:t>𝑇𝑃</m:t>
                          </m:r>
                          <m:r>
                            <a:rPr lang="en-US" sz="2400" i="1">
                              <a:latin typeface="Cambria Math" charset="0"/>
                            </a:rPr>
                            <m:t>+</m:t>
                          </m:r>
                          <m:r>
                            <a:rPr lang="en-US" sz="2400" i="1">
                              <a:latin typeface="Cambria Math" charset="0"/>
                            </a:rPr>
                            <m:t>𝑇𝑁</m:t>
                          </m:r>
                          <m:r>
                            <m:rPr>
                              <m:nor/>
                            </m:rPr>
                            <a:rPr lang="en-US" sz="2400" dirty="0"/>
                            <m:t> </m:t>
                          </m:r>
                        </m:num>
                        <m:den>
                          <m:r>
                            <a:rPr lang="en-US" sz="2400" b="0" i="1" smtClean="0">
                              <a:latin typeface="Cambria Math" charset="0"/>
                            </a:rPr>
                            <m:t>𝑁</m:t>
                          </m:r>
                        </m:den>
                      </m:f>
                      <m:r>
                        <a:rPr lang="en-US" sz="2400" b="0" i="0" smtClean="0">
                          <a:latin typeface="Cambria Math" charset="0"/>
                        </a:rPr>
                        <m:t>= </m:t>
                      </m:r>
                      <m:f>
                        <m:fPr>
                          <m:ctrlPr>
                            <a:rPr lang="mr-IN" sz="2400" b="0" i="1" smtClean="0">
                              <a:latin typeface="Cambria Math" charset="0"/>
                            </a:rPr>
                          </m:ctrlPr>
                        </m:fPr>
                        <m:num>
                          <m:r>
                            <a:rPr lang="en-US" sz="2400" b="0" i="1" smtClean="0">
                              <a:latin typeface="Cambria Math" charset="0"/>
                            </a:rPr>
                            <m:t>57+362</m:t>
                          </m:r>
                        </m:num>
                        <m:den>
                          <m:r>
                            <a:rPr lang="en-US" sz="2400" b="0" i="1" smtClean="0">
                              <a:latin typeface="Cambria Math" charset="0"/>
                            </a:rPr>
                            <m:t>501</m:t>
                          </m:r>
                        </m:den>
                      </m:f>
                      <m:r>
                        <a:rPr lang="en-US" sz="2400" b="0" i="0" smtClean="0">
                          <a:latin typeface="Cambria Math" charset="0"/>
                        </a:rPr>
                        <m:t>=</m:t>
                      </m:r>
                      <m:r>
                        <a:rPr lang="en-US" sz="2400" b="1" i="0" smtClean="0">
                          <a:solidFill>
                            <a:srgbClr val="FF0000"/>
                          </a:solidFill>
                          <a:latin typeface="Cambria Math" charset="0"/>
                        </a:rPr>
                        <m:t>𝟖𝟑</m:t>
                      </m:r>
                      <m:r>
                        <a:rPr lang="en-US" sz="2400" b="1" i="0" smtClean="0">
                          <a:solidFill>
                            <a:srgbClr val="FF0000"/>
                          </a:solidFill>
                          <a:latin typeface="Cambria Math" charset="0"/>
                        </a:rPr>
                        <m:t>.</m:t>
                      </m:r>
                      <m:r>
                        <a:rPr lang="en-US" sz="2400" b="1" i="0" smtClean="0">
                          <a:solidFill>
                            <a:srgbClr val="FF0000"/>
                          </a:solidFill>
                          <a:latin typeface="Cambria Math" charset="0"/>
                        </a:rPr>
                        <m:t>𝟔</m:t>
                      </m:r>
                      <m:r>
                        <a:rPr lang="en-US" sz="2400" b="1" i="0" smtClean="0">
                          <a:solidFill>
                            <a:srgbClr val="FF0000"/>
                          </a:solidFill>
                          <a:latin typeface="Cambria Math" charset="0"/>
                        </a:rPr>
                        <m:t> %</m:t>
                      </m:r>
                    </m:oMath>
                  </m:oMathPara>
                </a14:m>
                <a:endParaRPr lang="en-US" sz="2400" b="1" dirty="0" smtClean="0"/>
              </a:p>
              <a:p>
                <a:endParaRPr lang="en-US" sz="2400" b="1" dirty="0" smtClean="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701937" y="3173512"/>
                <a:ext cx="6255174" cy="1070678"/>
              </a:xfrm>
              <a:prstGeom prst="rect">
                <a:avLst/>
              </a:prstGeom>
              <a:blipFill rotWithShape="0">
                <a:blip r:embed="rId2"/>
                <a:stretch>
                  <a:fillRect/>
                </a:stretch>
              </a:blipFill>
            </p:spPr>
            <p:txBody>
              <a:bodyPr/>
              <a:lstStyle/>
              <a:p>
                <a:r>
                  <a:rPr lang="en-US">
                    <a:noFill/>
                  </a:rPr>
                  <a:t> </a:t>
                </a:r>
              </a:p>
            </p:txBody>
          </p:sp>
        </mc:Fallback>
      </mc:AlternateContent>
      <p:graphicFrame>
        <p:nvGraphicFramePr>
          <p:cNvPr id="7" name="Content Placeholder 3"/>
          <p:cNvGraphicFramePr>
            <a:graphicFrameLocks/>
          </p:cNvGraphicFramePr>
          <p:nvPr>
            <p:extLst/>
          </p:nvPr>
        </p:nvGraphicFramePr>
        <p:xfrm>
          <a:off x="234889" y="2576930"/>
          <a:ext cx="5486400" cy="2617695"/>
        </p:xfrm>
        <a:graphic>
          <a:graphicData uri="http://schemas.openxmlformats.org/drawingml/2006/table">
            <a:tbl>
              <a:tblPr bandRow="1" bandCol="1">
                <a:tableStyleId>{1E171933-4619-4E11-9A3F-F7608DF75F80}</a:tableStyleId>
              </a:tblPr>
              <a:tblGrid>
                <a:gridCol w="1997922"/>
                <a:gridCol w="1659678"/>
                <a:gridCol w="1828800"/>
              </a:tblGrid>
              <a:tr h="872565">
                <a:tc>
                  <a:txBody>
                    <a:bodyPr/>
                    <a:lstStyle/>
                    <a:p>
                      <a:pPr algn="ctr">
                        <a:lnSpc>
                          <a:spcPct val="100000"/>
                        </a:lnSpc>
                      </a:pPr>
                      <a:r>
                        <a:rPr lang="en-US" sz="2400" kern="1200" dirty="0" smtClean="0"/>
                        <a:t>N = 501</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Predict: 0</a:t>
                      </a:r>
                    </a:p>
                    <a:p>
                      <a:pPr algn="ctr">
                        <a:lnSpc>
                          <a:spcPct val="100000"/>
                        </a:lnSpc>
                      </a:pP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Predict: 1</a:t>
                      </a:r>
                    </a:p>
                    <a:p>
                      <a:pPr algn="ctr">
                        <a:lnSpc>
                          <a:spcPct val="100000"/>
                        </a:lnSpc>
                      </a:pP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72565">
                <a:tc>
                  <a:txBody>
                    <a:bodyPr/>
                    <a:lstStyle/>
                    <a:p>
                      <a:pPr algn="ctr">
                        <a:lnSpc>
                          <a:spcPct val="100000"/>
                        </a:lnSpc>
                      </a:pPr>
                      <a:r>
                        <a:rPr lang="en-US" sz="2400" kern="1200" dirty="0" smtClean="0"/>
                        <a:t>Annotated: 0</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TN = 362</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FP = 54</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72565">
                <a:tc>
                  <a:txBody>
                    <a:bodyPr/>
                    <a:lstStyle/>
                    <a:p>
                      <a:pPr algn="ctr">
                        <a:lnSpc>
                          <a:spcPct val="100000"/>
                        </a:lnSpc>
                      </a:pPr>
                      <a:r>
                        <a:rPr lang="en-US" sz="2400" kern="1200" dirty="0" smtClean="0"/>
                        <a:t>Annotated: 1</a:t>
                      </a:r>
                    </a:p>
                    <a:p>
                      <a:pPr algn="ctr">
                        <a:lnSpc>
                          <a:spcPct val="100000"/>
                        </a:lnSpc>
                      </a:pP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FN = 30</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TP = 57</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3674925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2"/>
          </p:nvPr>
        </p:nvPicPr>
        <p:blipFill>
          <a:blip r:embed="rId2"/>
          <a:stretch>
            <a:fillRect/>
          </a:stretch>
        </p:blipFill>
        <p:spPr>
          <a:xfrm>
            <a:off x="609600" y="890823"/>
            <a:ext cx="6906453" cy="5967177"/>
          </a:xfrm>
          <a:prstGeom prst="rect">
            <a:avLst/>
          </a:prstGeom>
        </p:spPr>
      </p:pic>
      <p:sp>
        <p:nvSpPr>
          <p:cNvPr id="2" name="Title 1"/>
          <p:cNvSpPr>
            <a:spLocks noGrp="1"/>
          </p:cNvSpPr>
          <p:nvPr>
            <p:ph type="title"/>
          </p:nvPr>
        </p:nvSpPr>
        <p:spPr/>
        <p:txBody>
          <a:bodyPr/>
          <a:lstStyle/>
          <a:p>
            <a:r>
              <a:rPr lang="en-US" dirty="0" smtClean="0"/>
              <a:t>Results and </a:t>
            </a:r>
            <a:r>
              <a:rPr lang="en-US" dirty="0"/>
              <a:t>Validation</a:t>
            </a:r>
          </a:p>
        </p:txBody>
      </p:sp>
      <p:sp>
        <p:nvSpPr>
          <p:cNvPr id="5" name="Oval 4"/>
          <p:cNvSpPr/>
          <p:nvPr/>
        </p:nvSpPr>
        <p:spPr>
          <a:xfrm>
            <a:off x="1334207" y="2238780"/>
            <a:ext cx="4381500" cy="3271262"/>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Oval 5"/>
          <p:cNvSpPr/>
          <p:nvPr/>
        </p:nvSpPr>
        <p:spPr>
          <a:xfrm>
            <a:off x="1391357" y="3886200"/>
            <a:ext cx="2110922" cy="14523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3029719">
            <a:off x="1098529" y="5360412"/>
            <a:ext cx="1914821" cy="895883"/>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6" idx="2"/>
          </p:cNvCxnSpPr>
          <p:nvPr/>
        </p:nvCxnSpPr>
        <p:spPr>
          <a:xfrm flipH="1" flipV="1">
            <a:off x="914400" y="4519749"/>
            <a:ext cx="476957" cy="9264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143690" y="4167051"/>
            <a:ext cx="1345475" cy="461665"/>
          </a:xfrm>
          <a:prstGeom prst="rect">
            <a:avLst/>
          </a:prstGeom>
          <a:noFill/>
        </p:spPr>
        <p:txBody>
          <a:bodyPr wrap="square" rtlCol="0">
            <a:spAutoFit/>
          </a:bodyPr>
          <a:lstStyle/>
          <a:p>
            <a:r>
              <a:rPr lang="en-US" sz="1200" b="1" dirty="0" smtClean="0">
                <a:solidFill>
                  <a:srgbClr val="FF0000"/>
                </a:solidFill>
              </a:rPr>
              <a:t>Rising star(FP) = 54</a:t>
            </a:r>
            <a:endParaRPr lang="en-US" sz="1200" b="1" dirty="0">
              <a:solidFill>
                <a:srgbClr val="FF0000"/>
              </a:solidFill>
            </a:endParaRPr>
          </a:p>
        </p:txBody>
      </p:sp>
      <p:sp>
        <p:nvSpPr>
          <p:cNvPr id="3" name="Rectangle 2"/>
          <p:cNvSpPr/>
          <p:nvPr/>
        </p:nvSpPr>
        <p:spPr>
          <a:xfrm>
            <a:off x="6525818" y="5740433"/>
            <a:ext cx="6096000" cy="646331"/>
          </a:xfrm>
          <a:prstGeom prst="rect">
            <a:avLst/>
          </a:prstGeom>
        </p:spPr>
        <p:txBody>
          <a:bodyPr>
            <a:spAutoFit/>
          </a:bodyPr>
          <a:lstStyle/>
          <a:p>
            <a:r>
              <a:rPr lang="en-US" b="1" dirty="0">
                <a:solidFill>
                  <a:srgbClr val="FF0000"/>
                </a:solidFill>
              </a:rPr>
              <a:t>Rising stars</a:t>
            </a:r>
            <a:r>
              <a:rPr lang="en-US" b="1" dirty="0"/>
              <a:t>: FP = </a:t>
            </a:r>
            <a:r>
              <a:rPr lang="en-US" b="1" dirty="0" smtClean="0"/>
              <a:t>54</a:t>
            </a:r>
            <a:r>
              <a:rPr lang="en-US" dirty="0" smtClean="0"/>
              <a:t> </a:t>
            </a:r>
            <a:endParaRPr lang="en-US" dirty="0"/>
          </a:p>
          <a:p>
            <a:r>
              <a:rPr lang="en-US" dirty="0"/>
              <a:t>Percentage of Rising Stars: 54/501 = 10.8%</a:t>
            </a:r>
          </a:p>
        </p:txBody>
      </p:sp>
      <p:sp>
        <p:nvSpPr>
          <p:cNvPr id="10" name="TextBox 9"/>
          <p:cNvSpPr txBox="1"/>
          <p:nvPr/>
        </p:nvSpPr>
        <p:spPr>
          <a:xfrm>
            <a:off x="6662058" y="1072105"/>
            <a:ext cx="4585062" cy="923330"/>
          </a:xfrm>
          <a:prstGeom prst="rect">
            <a:avLst/>
          </a:prstGeom>
          <a:noFill/>
        </p:spPr>
        <p:txBody>
          <a:bodyPr wrap="square" rtlCol="0">
            <a:spAutoFit/>
          </a:bodyPr>
          <a:lstStyle/>
          <a:p>
            <a:r>
              <a:rPr lang="en-US" b="1" dirty="0">
                <a:solidFill>
                  <a:srgbClr val="FF0000"/>
                </a:solidFill>
              </a:rPr>
              <a:t>Rising Star </a:t>
            </a:r>
            <a:r>
              <a:rPr lang="en-US" b="1" dirty="0" smtClean="0">
                <a:solidFill>
                  <a:srgbClr val="FF0000"/>
                </a:solidFill>
              </a:rPr>
              <a:t>Definition</a:t>
            </a:r>
            <a:r>
              <a:rPr lang="en-US" dirty="0" smtClean="0"/>
              <a:t>: who is predict to be KOL but was not manually annotated, which is FP group in confusion matrix.</a:t>
            </a:r>
            <a:endParaRPr lang="en-US" dirty="0"/>
          </a:p>
        </p:txBody>
      </p:sp>
      <p:graphicFrame>
        <p:nvGraphicFramePr>
          <p:cNvPr id="12" name="Content Placeholder 3"/>
          <p:cNvGraphicFramePr>
            <a:graphicFrameLocks/>
          </p:cNvGraphicFramePr>
          <p:nvPr>
            <p:extLst>
              <p:ext uri="{D42A27DB-BD31-4B8C-83A1-F6EECF244321}">
                <p14:modId xmlns:p14="http://schemas.microsoft.com/office/powerpoint/2010/main" val="1128666581"/>
              </p:ext>
            </p:extLst>
          </p:nvPr>
        </p:nvGraphicFramePr>
        <p:xfrm>
          <a:off x="6034454" y="2458694"/>
          <a:ext cx="5486400" cy="2617695"/>
        </p:xfrm>
        <a:graphic>
          <a:graphicData uri="http://schemas.openxmlformats.org/drawingml/2006/table">
            <a:tbl>
              <a:tblPr bandRow="1" bandCol="1">
                <a:tableStyleId>{1E171933-4619-4E11-9A3F-F7608DF75F80}</a:tableStyleId>
              </a:tblPr>
              <a:tblGrid>
                <a:gridCol w="1997922"/>
                <a:gridCol w="1659678"/>
                <a:gridCol w="1828800"/>
              </a:tblGrid>
              <a:tr h="872565">
                <a:tc>
                  <a:txBody>
                    <a:bodyPr/>
                    <a:lstStyle/>
                    <a:p>
                      <a:pPr algn="ctr">
                        <a:lnSpc>
                          <a:spcPct val="100000"/>
                        </a:lnSpc>
                      </a:pPr>
                      <a:r>
                        <a:rPr lang="en-US" sz="2400" kern="1200" dirty="0" smtClean="0"/>
                        <a:t>N = 501</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Predict: 0</a:t>
                      </a:r>
                    </a:p>
                    <a:p>
                      <a:pPr algn="ctr">
                        <a:lnSpc>
                          <a:spcPct val="100000"/>
                        </a:lnSpc>
                      </a:pP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t>Predict: 1</a:t>
                      </a:r>
                    </a:p>
                    <a:p>
                      <a:pPr algn="ctr">
                        <a:lnSpc>
                          <a:spcPct val="100000"/>
                        </a:lnSpc>
                      </a:pP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872565">
                <a:tc>
                  <a:txBody>
                    <a:bodyPr/>
                    <a:lstStyle/>
                    <a:p>
                      <a:pPr algn="ctr">
                        <a:lnSpc>
                          <a:spcPct val="100000"/>
                        </a:lnSpc>
                      </a:pPr>
                      <a:r>
                        <a:rPr lang="en-US" sz="2400" kern="1200" dirty="0" smtClean="0"/>
                        <a:t>Annotated: 0</a:t>
                      </a: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solidFill>
                            <a:schemeClr val="bg1"/>
                          </a:solidFill>
                        </a:rPr>
                        <a:t>TN = 362</a:t>
                      </a:r>
                      <a:endParaRPr lang="en-US" sz="2400" b="0" kern="1200" dirty="0">
                        <a:solidFill>
                          <a:schemeClr val="bg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c>
                  <a:txBody>
                    <a:bodyPr/>
                    <a:lstStyle/>
                    <a:p>
                      <a:pPr algn="ctr">
                        <a:lnSpc>
                          <a:spcPct val="100000"/>
                        </a:lnSpc>
                      </a:pPr>
                      <a:r>
                        <a:rPr lang="en-US" sz="2400" kern="1200" dirty="0" smtClean="0">
                          <a:solidFill>
                            <a:schemeClr val="bg1"/>
                          </a:solidFill>
                        </a:rPr>
                        <a:t>FP = 54</a:t>
                      </a:r>
                      <a:endParaRPr lang="en-US" sz="2400" b="0" kern="1200" dirty="0">
                        <a:solidFill>
                          <a:schemeClr val="bg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5000"/>
                        <a:lumOff val="75000"/>
                      </a:schemeClr>
                    </a:solidFill>
                  </a:tcPr>
                </a:tc>
              </a:tr>
              <a:tr h="872565">
                <a:tc>
                  <a:txBody>
                    <a:bodyPr/>
                    <a:lstStyle/>
                    <a:p>
                      <a:pPr algn="ctr">
                        <a:lnSpc>
                          <a:spcPct val="100000"/>
                        </a:lnSpc>
                      </a:pPr>
                      <a:r>
                        <a:rPr lang="en-US" sz="2400" kern="1200" dirty="0" smtClean="0"/>
                        <a:t>Annotated: 1</a:t>
                      </a:r>
                    </a:p>
                    <a:p>
                      <a:pPr algn="ctr">
                        <a:lnSpc>
                          <a:spcPct val="100000"/>
                        </a:lnSpc>
                      </a:pPr>
                      <a:endParaRPr lang="en-US" sz="2400" b="0" kern="1200" dirty="0">
                        <a:solidFill>
                          <a:schemeClr val="tx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pPr>
                      <a:r>
                        <a:rPr lang="en-US" sz="2400" kern="1200" dirty="0" smtClean="0">
                          <a:solidFill>
                            <a:schemeClr val="bg1"/>
                          </a:solidFill>
                        </a:rPr>
                        <a:t>FN = 30</a:t>
                      </a:r>
                      <a:endParaRPr lang="en-US" sz="2400" b="0" kern="1200" dirty="0">
                        <a:solidFill>
                          <a:schemeClr val="bg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5000"/>
                        <a:lumOff val="75000"/>
                      </a:schemeClr>
                    </a:solidFill>
                  </a:tcPr>
                </a:tc>
                <a:tc>
                  <a:txBody>
                    <a:bodyPr/>
                    <a:lstStyle/>
                    <a:p>
                      <a:pPr algn="ctr">
                        <a:lnSpc>
                          <a:spcPct val="100000"/>
                        </a:lnSpc>
                      </a:pPr>
                      <a:r>
                        <a:rPr lang="en-US" sz="2400" kern="1200" dirty="0" smtClean="0">
                          <a:solidFill>
                            <a:schemeClr val="bg1"/>
                          </a:solidFill>
                        </a:rPr>
                        <a:t>TP = 57</a:t>
                      </a:r>
                      <a:endParaRPr lang="en-US" sz="2400" b="0" kern="1200" dirty="0">
                        <a:solidFill>
                          <a:schemeClr val="bg1"/>
                        </a:solidFill>
                        <a:latin typeface="Arial" charset="0"/>
                        <a:ea typeface="MS PGothic" charset="-128"/>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50000"/>
                      </a:schemeClr>
                    </a:solidFill>
                  </a:tcPr>
                </a:tc>
              </a:tr>
            </a:tbl>
          </a:graphicData>
        </a:graphic>
      </p:graphicFrame>
    </p:spTree>
    <p:extLst>
      <p:ext uri="{BB962C8B-B14F-4D97-AF65-F5344CB8AC3E}">
        <p14:creationId xmlns:p14="http://schemas.microsoft.com/office/powerpoint/2010/main" val="10769279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Validation</a:t>
            </a:r>
          </a:p>
        </p:txBody>
      </p:sp>
      <p:pic>
        <p:nvPicPr>
          <p:cNvPr id="4" name="Content Placeholder 3"/>
          <p:cNvPicPr>
            <a:picLocks noGrp="1" noChangeAspect="1"/>
          </p:cNvPicPr>
          <p:nvPr>
            <p:ph idx="12"/>
          </p:nvPr>
        </p:nvPicPr>
        <p:blipFill>
          <a:blip r:embed="rId3"/>
          <a:stretch>
            <a:fillRect/>
          </a:stretch>
        </p:blipFill>
        <p:spPr>
          <a:xfrm>
            <a:off x="839753" y="1484222"/>
            <a:ext cx="4921591" cy="4567237"/>
          </a:xfrm>
          <a:prstGeom prst="rect">
            <a:avLst/>
          </a:prstGeom>
        </p:spPr>
      </p:pic>
      <p:pic>
        <p:nvPicPr>
          <p:cNvPr id="5" name="Picture 4"/>
          <p:cNvPicPr>
            <a:picLocks noChangeAspect="1"/>
          </p:cNvPicPr>
          <p:nvPr/>
        </p:nvPicPr>
        <p:blipFill>
          <a:blip r:embed="rId4"/>
          <a:stretch>
            <a:fillRect/>
          </a:stretch>
        </p:blipFill>
        <p:spPr>
          <a:xfrm>
            <a:off x="6096000" y="1484222"/>
            <a:ext cx="4983298" cy="4305570"/>
          </a:xfrm>
          <a:prstGeom prst="rect">
            <a:avLst/>
          </a:prstGeom>
        </p:spPr>
      </p:pic>
    </p:spTree>
    <p:extLst>
      <p:ext uri="{BB962C8B-B14F-4D97-AF65-F5344CB8AC3E}">
        <p14:creationId xmlns:p14="http://schemas.microsoft.com/office/powerpoint/2010/main" val="9350719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Validation</a:t>
            </a:r>
          </a:p>
        </p:txBody>
      </p:sp>
      <p:graphicFrame>
        <p:nvGraphicFramePr>
          <p:cNvPr id="4" name="Content Placeholder 3"/>
          <p:cNvGraphicFramePr>
            <a:graphicFrameLocks noGrp="1"/>
          </p:cNvGraphicFramePr>
          <p:nvPr>
            <p:ph idx="12"/>
            <p:extLst/>
          </p:nvPr>
        </p:nvGraphicFramePr>
        <p:xfrm>
          <a:off x="2384612" y="1565757"/>
          <a:ext cx="7138119" cy="3041672"/>
        </p:xfrm>
        <a:graphic>
          <a:graphicData uri="http://schemas.openxmlformats.org/drawingml/2006/table">
            <a:tbl>
              <a:tblPr>
                <a:tableStyleId>{2D5ABB26-0587-4C30-8999-92F81FD0307C}</a:tableStyleId>
              </a:tblPr>
              <a:tblGrid>
                <a:gridCol w="1907066"/>
                <a:gridCol w="1045749"/>
                <a:gridCol w="1381884"/>
                <a:gridCol w="1493928"/>
                <a:gridCol w="1309492"/>
              </a:tblGrid>
              <a:tr h="380209">
                <a:tc>
                  <a:txBody>
                    <a:bodyPr/>
                    <a:lstStyle/>
                    <a:p>
                      <a:pPr algn="ctr" fontAlgn="b"/>
                      <a:r>
                        <a:rPr lang="en-US" sz="1600" u="none" strike="noStrike" dirty="0">
                          <a:effectLst/>
                        </a:rPr>
                        <a:t>ID</a:t>
                      </a:r>
                      <a:endParaRPr lang="en-US" sz="1600" b="1"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smtClean="0">
                          <a:effectLst/>
                        </a:rPr>
                        <a:t>SJR score</a:t>
                      </a:r>
                      <a:endParaRPr lang="en-US" sz="1600" b="1"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press_count</a:t>
                      </a:r>
                      <a:endParaRPr lang="en-US" sz="1600" b="1"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event_count</a:t>
                      </a:r>
                      <a:endParaRPr lang="en-US" sz="1600" b="1"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err="1">
                          <a:effectLst/>
                        </a:rPr>
                        <a:t>trials_count</a:t>
                      </a:r>
                      <a:endParaRPr lang="en-US" sz="1600" b="1"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0209">
                <a:tc>
                  <a:txBody>
                    <a:bodyPr/>
                    <a:lstStyle/>
                    <a:p>
                      <a:pPr algn="ctr" fontAlgn="b"/>
                      <a:r>
                        <a:rPr lang="en-US" sz="1600" u="none" strike="noStrike">
                          <a:effectLst/>
                        </a:rPr>
                        <a:t>HBE_UR_00008</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600" u="none" strike="noStrike" dirty="0">
                          <a:effectLst/>
                        </a:rPr>
                        <a:t>753.495</a:t>
                      </a:r>
                      <a:endParaRPr lang="hr-HR" sz="16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45</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600" u="none" strike="noStrike">
                          <a:effectLst/>
                        </a:rPr>
                        <a:t>32</a:t>
                      </a:r>
                      <a:endParaRPr lang="is-I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9</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0209">
                <a:tc>
                  <a:txBody>
                    <a:bodyPr/>
                    <a:lstStyle/>
                    <a:p>
                      <a:pPr algn="ctr" fontAlgn="b"/>
                      <a:r>
                        <a:rPr lang="en-US" sz="1600" u="none" strike="noStrike" dirty="0">
                          <a:effectLst/>
                        </a:rPr>
                        <a:t>HBE_IDN_5002127</a:t>
                      </a:r>
                      <a:endParaRPr lang="en-US" sz="16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600" u="none" strike="noStrike" dirty="0">
                          <a:effectLst/>
                        </a:rPr>
                        <a:t>818.145</a:t>
                      </a:r>
                      <a:endParaRPr lang="hr-HR" sz="16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i-FI" sz="1600" u="none" strike="noStrike">
                          <a:effectLst/>
                        </a:rPr>
                        <a:t>18</a:t>
                      </a:r>
                      <a:endParaRPr lang="fi-FI"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38</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600" u="none" strike="noStrike">
                          <a:effectLst/>
                        </a:rPr>
                        <a:t>20</a:t>
                      </a:r>
                      <a:endParaRPr lang="is-I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0209">
                <a:tc>
                  <a:txBody>
                    <a:bodyPr/>
                    <a:lstStyle/>
                    <a:p>
                      <a:pPr algn="ctr" fontAlgn="b"/>
                      <a:r>
                        <a:rPr lang="en-US" sz="1600" u="none" strike="noStrike">
                          <a:effectLst/>
                        </a:rPr>
                        <a:t>HBE_IDN_5002891</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600" u="none" strike="noStrike">
                          <a:effectLst/>
                        </a:rPr>
                        <a:t>747.49</a:t>
                      </a:r>
                      <a:endParaRPr lang="nb-NO"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6</a:t>
                      </a:r>
                      <a:endParaRPr lang="en-US" sz="16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600" u="none" strike="noStrike">
                          <a:effectLst/>
                        </a:rPr>
                        <a:t>26</a:t>
                      </a:r>
                      <a:endParaRPr lang="is-I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600" u="none" strike="noStrike">
                          <a:effectLst/>
                        </a:rPr>
                        <a:t>13</a:t>
                      </a:r>
                      <a:endParaRPr lang="is-I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0209">
                <a:tc>
                  <a:txBody>
                    <a:bodyPr/>
                    <a:lstStyle/>
                    <a:p>
                      <a:pPr algn="ctr" fontAlgn="b"/>
                      <a:r>
                        <a:rPr lang="en-US" sz="1600" u="none" strike="noStrike">
                          <a:effectLst/>
                        </a:rPr>
                        <a:t>HBE_ONC_1002893</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600" u="none" strike="noStrike">
                          <a:effectLst/>
                        </a:rPr>
                        <a:t>924.432</a:t>
                      </a:r>
                      <a:endParaRPr lang="hr-HR"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0</a:t>
                      </a:r>
                      <a:endParaRPr lang="en-US" sz="16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600" u="none" strike="noStrike" dirty="0">
                          <a:effectLst/>
                        </a:rPr>
                        <a:t>122</a:t>
                      </a:r>
                      <a:endParaRPr lang="is-IS" sz="16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53</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0209">
                <a:tc>
                  <a:txBody>
                    <a:bodyPr/>
                    <a:lstStyle/>
                    <a:p>
                      <a:pPr algn="ctr" fontAlgn="b"/>
                      <a:r>
                        <a:rPr lang="de-DE" sz="1600" u="none" strike="noStrike">
                          <a:effectLst/>
                        </a:rPr>
                        <a:t>HBE_ONC_1000504</a:t>
                      </a:r>
                      <a:endParaRPr lang="de-DE"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hr-HR" sz="1600" u="none" strike="noStrike">
                          <a:effectLst/>
                        </a:rPr>
                        <a:t>752.811</a:t>
                      </a:r>
                      <a:endParaRPr lang="hr-HR"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0</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61</a:t>
                      </a:r>
                      <a:endParaRPr lang="en-US" sz="16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46</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0209">
                <a:tc>
                  <a:txBody>
                    <a:bodyPr/>
                    <a:lstStyle/>
                    <a:p>
                      <a:pPr algn="ctr" fontAlgn="b"/>
                      <a:r>
                        <a:rPr lang="de-DE" sz="1600" u="none" strike="noStrike">
                          <a:effectLst/>
                        </a:rPr>
                        <a:t>HBE_ONC_1000509</a:t>
                      </a:r>
                      <a:endParaRPr lang="de-DE"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nb-NO" sz="1600" u="none" strike="noStrike">
                          <a:effectLst/>
                        </a:rPr>
                        <a:t>950.315</a:t>
                      </a:r>
                      <a:endParaRPr lang="nb-NO"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0</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40</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600" u="none" strike="noStrike" dirty="0">
                          <a:effectLst/>
                        </a:rPr>
                        <a:t>42</a:t>
                      </a:r>
                      <a:endParaRPr lang="is-IS" sz="16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0209">
                <a:tc>
                  <a:txBody>
                    <a:bodyPr/>
                    <a:lstStyle/>
                    <a:p>
                      <a:pPr algn="ctr" fontAlgn="b"/>
                      <a:r>
                        <a:rPr lang="en-US" sz="1600" u="none" strike="noStrike">
                          <a:effectLst/>
                        </a:rPr>
                        <a:t>HBE_IDN_5002200</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fi-FI" sz="1600" u="none" strike="noStrike">
                          <a:effectLst/>
                        </a:rPr>
                        <a:t>779.395</a:t>
                      </a:r>
                      <a:endParaRPr lang="fi-FI"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0</a:t>
                      </a:r>
                      <a:endParaRPr lang="en-U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is-IS" sz="1600" u="none" strike="noStrike">
                          <a:effectLst/>
                        </a:rPr>
                        <a:t>32</a:t>
                      </a:r>
                      <a:endParaRPr lang="is-IS" sz="1600" b="0" i="0" u="none" strike="noStrike">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38</a:t>
                      </a:r>
                      <a:endParaRPr lang="en-US" sz="1600" b="0" i="0" u="none" strike="noStrike" dirty="0">
                        <a:solidFill>
                          <a:srgbClr val="000000"/>
                        </a:solidFill>
                        <a:effectLst/>
                        <a:latin typeface="+mn-lt"/>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TextBox 2"/>
          <p:cNvSpPr txBox="1"/>
          <p:nvPr/>
        </p:nvSpPr>
        <p:spPr>
          <a:xfrm>
            <a:off x="3450778" y="4978373"/>
            <a:ext cx="5290444" cy="461665"/>
          </a:xfrm>
          <a:prstGeom prst="rect">
            <a:avLst/>
          </a:prstGeom>
          <a:noFill/>
        </p:spPr>
        <p:txBody>
          <a:bodyPr wrap="square" rtlCol="0">
            <a:spAutoFit/>
          </a:bodyPr>
          <a:lstStyle/>
          <a:p>
            <a:r>
              <a:rPr lang="en-US" sz="2400" dirty="0">
                <a:solidFill>
                  <a:srgbClr val="004266"/>
                </a:solidFill>
                <a:latin typeface="+mj-lt"/>
                <a:ea typeface="MS PGothic" panose="020B0600070205080204" pitchFamily="34" charset="-128"/>
                <a:cs typeface="MS PGothic" charset="0"/>
              </a:rPr>
              <a:t>7 rising stars according to our model</a:t>
            </a:r>
          </a:p>
        </p:txBody>
      </p:sp>
    </p:spTree>
    <p:extLst>
      <p:ext uri="{BB962C8B-B14F-4D97-AF65-F5344CB8AC3E}">
        <p14:creationId xmlns:p14="http://schemas.microsoft.com/office/powerpoint/2010/main" val="797857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Validation</a:t>
            </a:r>
          </a:p>
        </p:txBody>
      </p:sp>
      <p:pic>
        <p:nvPicPr>
          <p:cNvPr id="9" name="Content Placeholder 8"/>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770709" y="1239016"/>
            <a:ext cx="9920582" cy="4930009"/>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709" y="1239016"/>
            <a:ext cx="10554788" cy="5245331"/>
          </a:xfrm>
          <a:prstGeom prst="rect">
            <a:avLst/>
          </a:prstGeom>
        </p:spPr>
      </p:pic>
      <p:sp>
        <p:nvSpPr>
          <p:cNvPr id="3" name="TextBox 2"/>
          <p:cNvSpPr txBox="1"/>
          <p:nvPr/>
        </p:nvSpPr>
        <p:spPr>
          <a:xfrm>
            <a:off x="9117249" y="6115015"/>
            <a:ext cx="3148084" cy="369332"/>
          </a:xfrm>
          <a:prstGeom prst="rect">
            <a:avLst/>
          </a:prstGeom>
          <a:noFill/>
        </p:spPr>
        <p:txBody>
          <a:bodyPr wrap="square" rtlCol="0">
            <a:spAutoFit/>
          </a:bodyPr>
          <a:lstStyle/>
          <a:p>
            <a:r>
              <a:rPr lang="en-US" smtClean="0"/>
              <a:t>Year since first publication</a:t>
            </a:r>
            <a:endParaRPr lang="en-US"/>
          </a:p>
        </p:txBody>
      </p:sp>
    </p:spTree>
    <p:extLst>
      <p:ext uri="{BB962C8B-B14F-4D97-AF65-F5344CB8AC3E}">
        <p14:creationId xmlns:p14="http://schemas.microsoft.com/office/powerpoint/2010/main" val="696522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2"/>
          </p:nvPr>
        </p:nvSpPr>
        <p:spPr/>
        <p:txBody>
          <a:bodyPr numCol="2"/>
          <a:lstStyle/>
          <a:p>
            <a:r>
              <a:rPr lang="en-US" dirty="0"/>
              <a:t>Original </a:t>
            </a:r>
            <a:r>
              <a:rPr lang="en-US" dirty="0" smtClean="0"/>
              <a:t>variables/features</a:t>
            </a:r>
          </a:p>
          <a:p>
            <a:pPr lvl="1"/>
            <a:r>
              <a:rPr lang="en-US" altLang="zh-CN" dirty="0" smtClean="0"/>
              <a:t>13</a:t>
            </a:r>
            <a:r>
              <a:rPr lang="zh-CN" altLang="en-US" dirty="0" smtClean="0"/>
              <a:t> </a:t>
            </a:r>
            <a:r>
              <a:rPr lang="en-US" altLang="zh-CN" dirty="0" smtClean="0"/>
              <a:t>tables</a:t>
            </a:r>
          </a:p>
          <a:p>
            <a:pPr lvl="2"/>
            <a:r>
              <a:rPr lang="en-US" altLang="zh-CN" dirty="0"/>
              <a:t>Address</a:t>
            </a:r>
          </a:p>
          <a:p>
            <a:pPr lvl="2"/>
            <a:r>
              <a:rPr lang="en-US" altLang="zh-CN" dirty="0"/>
              <a:t>Affiliation</a:t>
            </a:r>
          </a:p>
          <a:p>
            <a:pPr lvl="2"/>
            <a:r>
              <a:rPr lang="en-US" altLang="zh-CN" dirty="0"/>
              <a:t>Events</a:t>
            </a:r>
          </a:p>
          <a:p>
            <a:pPr lvl="2"/>
            <a:r>
              <a:rPr lang="en-US" altLang="zh-CN" dirty="0"/>
              <a:t>Profile</a:t>
            </a:r>
          </a:p>
          <a:p>
            <a:pPr lvl="2"/>
            <a:r>
              <a:rPr lang="en-US" altLang="zh-CN" dirty="0"/>
              <a:t>Education</a:t>
            </a:r>
          </a:p>
          <a:p>
            <a:pPr lvl="2"/>
            <a:r>
              <a:rPr lang="en-US" altLang="zh-CN" dirty="0"/>
              <a:t>Press</a:t>
            </a:r>
          </a:p>
          <a:p>
            <a:pPr lvl="2"/>
            <a:r>
              <a:rPr lang="en-US" altLang="zh-CN" dirty="0"/>
              <a:t>Publication</a:t>
            </a:r>
            <a:endParaRPr lang="en-US" altLang="zh-CN" dirty="0" smtClean="0"/>
          </a:p>
          <a:p>
            <a:pPr lvl="1"/>
            <a:r>
              <a:rPr lang="en-US" altLang="zh-CN" dirty="0" smtClean="0"/>
              <a:t>Around</a:t>
            </a:r>
            <a:r>
              <a:rPr lang="zh-CN" altLang="en-US" dirty="0" smtClean="0"/>
              <a:t> </a:t>
            </a:r>
            <a:r>
              <a:rPr lang="en-US" altLang="zh-CN" dirty="0" smtClean="0"/>
              <a:t>100</a:t>
            </a:r>
            <a:r>
              <a:rPr lang="zh-CN" altLang="en-US" dirty="0" smtClean="0"/>
              <a:t> </a:t>
            </a:r>
            <a:r>
              <a:rPr lang="en-US" altLang="zh-CN" dirty="0" smtClean="0"/>
              <a:t>variables</a:t>
            </a:r>
            <a:r>
              <a:rPr lang="en-US" dirty="0"/>
              <a:t>	</a:t>
            </a:r>
            <a:endParaRPr lang="en-US" dirty="0" smtClean="0"/>
          </a:p>
        </p:txBody>
      </p:sp>
    </p:spTree>
    <p:extLst>
      <p:ext uri="{BB962C8B-B14F-4D97-AF65-F5344CB8AC3E}">
        <p14:creationId xmlns:p14="http://schemas.microsoft.com/office/powerpoint/2010/main" val="701828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2"/>
          </p:nvPr>
        </p:nvSpPr>
        <p:spPr/>
        <p:txBody>
          <a:bodyPr numCol="2"/>
          <a:lstStyle/>
          <a:p>
            <a:r>
              <a:rPr lang="en-US" dirty="0" smtClean="0"/>
              <a:t>Derivative variables/features</a:t>
            </a:r>
          </a:p>
          <a:p>
            <a:pPr lvl="1"/>
            <a:r>
              <a:rPr lang="en-US" altLang="zh-CN" dirty="0" smtClean="0"/>
              <a:t>HBE</a:t>
            </a:r>
            <a:r>
              <a:rPr lang="zh-CN" altLang="en-US" dirty="0" smtClean="0"/>
              <a:t> </a:t>
            </a:r>
            <a:r>
              <a:rPr lang="en-US" altLang="zh-CN" dirty="0" smtClean="0"/>
              <a:t>Universal</a:t>
            </a:r>
            <a:r>
              <a:rPr lang="zh-CN" altLang="en-US" dirty="0" smtClean="0"/>
              <a:t> </a:t>
            </a:r>
            <a:r>
              <a:rPr lang="en-US" altLang="zh-CN" dirty="0" smtClean="0"/>
              <a:t>Code</a:t>
            </a:r>
          </a:p>
          <a:p>
            <a:pPr lvl="1"/>
            <a:r>
              <a:rPr lang="en-US" altLang="zh-CN" dirty="0" smtClean="0"/>
              <a:t>Publication</a:t>
            </a:r>
            <a:r>
              <a:rPr lang="zh-CN" altLang="en-US" dirty="0" smtClean="0"/>
              <a:t> </a:t>
            </a:r>
            <a:r>
              <a:rPr lang="en-US" altLang="zh-CN" dirty="0" smtClean="0"/>
              <a:t>Year</a:t>
            </a:r>
          </a:p>
          <a:p>
            <a:pPr lvl="1"/>
            <a:r>
              <a:rPr lang="en-US" altLang="zh-CN" dirty="0" smtClean="0"/>
              <a:t>Article</a:t>
            </a:r>
            <a:r>
              <a:rPr lang="zh-CN" altLang="en-US" dirty="0" smtClean="0"/>
              <a:t> </a:t>
            </a:r>
            <a:r>
              <a:rPr lang="en-US" altLang="zh-CN" dirty="0" smtClean="0"/>
              <a:t>Title</a:t>
            </a:r>
          </a:p>
          <a:p>
            <a:pPr lvl="1"/>
            <a:r>
              <a:rPr lang="en-US" altLang="zh-CN" dirty="0" smtClean="0"/>
              <a:t>Journal</a:t>
            </a:r>
            <a:r>
              <a:rPr lang="zh-CN" altLang="en-US" dirty="0" smtClean="0"/>
              <a:t> </a:t>
            </a:r>
            <a:r>
              <a:rPr lang="en-US" altLang="zh-CN" dirty="0" smtClean="0"/>
              <a:t>Name</a:t>
            </a:r>
          </a:p>
          <a:p>
            <a:pPr lvl="1"/>
            <a:r>
              <a:rPr lang="en-US" altLang="zh-CN" dirty="0" smtClean="0"/>
              <a:t>Journal</a:t>
            </a:r>
            <a:r>
              <a:rPr lang="zh-CN" altLang="en-US" dirty="0" smtClean="0"/>
              <a:t> </a:t>
            </a:r>
            <a:r>
              <a:rPr lang="en-US" altLang="zh-CN" dirty="0" smtClean="0"/>
              <a:t>H-index</a:t>
            </a:r>
          </a:p>
          <a:p>
            <a:pPr lvl="1"/>
            <a:r>
              <a:rPr lang="en-US" altLang="zh-CN" dirty="0" smtClean="0"/>
              <a:t>Position</a:t>
            </a:r>
          </a:p>
          <a:p>
            <a:pPr lvl="1"/>
            <a:r>
              <a:rPr lang="en-US" altLang="zh-CN" dirty="0" smtClean="0"/>
              <a:t>Author</a:t>
            </a:r>
            <a:r>
              <a:rPr lang="zh-CN" altLang="en-US" dirty="0" smtClean="0"/>
              <a:t> </a:t>
            </a:r>
            <a:r>
              <a:rPr lang="en-US" altLang="zh-CN" dirty="0" smtClean="0"/>
              <a:t>List</a:t>
            </a:r>
          </a:p>
        </p:txBody>
      </p:sp>
    </p:spTree>
    <p:extLst>
      <p:ext uri="{BB962C8B-B14F-4D97-AF65-F5344CB8AC3E}">
        <p14:creationId xmlns:p14="http://schemas.microsoft.com/office/powerpoint/2010/main" val="1655998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1314967" y="1601788"/>
            <a:ext cx="9562065" cy="4567237"/>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8109"/>
            <a:ext cx="12192000" cy="5823402"/>
          </a:xfrm>
          <a:prstGeom prst="rect">
            <a:avLst/>
          </a:prstGeom>
        </p:spPr>
      </p:pic>
    </p:spTree>
    <p:extLst>
      <p:ext uri="{BB962C8B-B14F-4D97-AF65-F5344CB8AC3E}">
        <p14:creationId xmlns:p14="http://schemas.microsoft.com/office/powerpoint/2010/main" val="97850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pic>
        <p:nvPicPr>
          <p:cNvPr id="8" name="Picture 8"/>
          <p:cNvPicPr>
            <a:picLocks noGrp="1" noChangeAspect="1"/>
          </p:cNvPicPr>
          <p:nvPr>
            <p:ph idx="12"/>
          </p:nvPr>
        </p:nvPicPr>
        <p:blipFill>
          <a:blip r:embed="rId2"/>
          <a:stretch>
            <a:fillRect/>
          </a:stretch>
        </p:blipFill>
        <p:spPr>
          <a:xfrm>
            <a:off x="1809184" y="1448103"/>
            <a:ext cx="8160316" cy="4639960"/>
          </a:xfrm>
          <a:prstGeom prst="rect">
            <a:avLst/>
          </a:prstGeom>
        </p:spPr>
      </p:pic>
    </p:spTree>
    <p:extLst>
      <p:ext uri="{BB962C8B-B14F-4D97-AF65-F5344CB8AC3E}">
        <p14:creationId xmlns:p14="http://schemas.microsoft.com/office/powerpoint/2010/main" val="318707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pic>
        <p:nvPicPr>
          <p:cNvPr id="8" name="Picture 8"/>
          <p:cNvPicPr>
            <a:picLocks noGrp="1" noChangeAspect="1"/>
          </p:cNvPicPr>
          <p:nvPr>
            <p:ph idx="12"/>
          </p:nvPr>
        </p:nvPicPr>
        <p:blipFill>
          <a:blip r:embed="rId2"/>
          <a:stretch>
            <a:fillRect/>
          </a:stretch>
        </p:blipFill>
        <p:spPr>
          <a:xfrm>
            <a:off x="1781252" y="1601788"/>
            <a:ext cx="8629496" cy="4567237"/>
          </a:xfrm>
          <a:prstGeom prst="rect">
            <a:avLst/>
          </a:prstGeom>
        </p:spPr>
      </p:pic>
    </p:spTree>
    <p:extLst>
      <p:ext uri="{BB962C8B-B14F-4D97-AF65-F5344CB8AC3E}">
        <p14:creationId xmlns:p14="http://schemas.microsoft.com/office/powerpoint/2010/main" val="696047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239" y="1194813"/>
            <a:ext cx="8877521" cy="5295634"/>
          </a:xfrm>
          <a:prstGeom prst="rect">
            <a:avLst/>
          </a:prstGeom>
        </p:spPr>
      </p:pic>
    </p:spTree>
    <p:extLst>
      <p:ext uri="{BB962C8B-B14F-4D97-AF65-F5344CB8AC3E}">
        <p14:creationId xmlns:p14="http://schemas.microsoft.com/office/powerpoint/2010/main" val="1132974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79" y="1194813"/>
            <a:ext cx="10982521" cy="5217458"/>
          </a:xfrm>
          <a:prstGeom prst="rect">
            <a:avLst/>
          </a:prstGeom>
        </p:spPr>
      </p:pic>
    </p:spTree>
    <p:extLst>
      <p:ext uri="{BB962C8B-B14F-4D97-AF65-F5344CB8AC3E}">
        <p14:creationId xmlns:p14="http://schemas.microsoft.com/office/powerpoint/2010/main" val="166906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Watson Health Theme - Wide">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atson Health Theme - Wide" id="{89CA2E17-6704-4E24-9D8D-9F0A339C4555}" vid="{621B2928-6338-46EF-B2E9-620A1C31BE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780</Words>
  <Application>Microsoft Macintosh PowerPoint</Application>
  <PresentationFormat>Widescreen</PresentationFormat>
  <Paragraphs>245</Paragraphs>
  <Slides>25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Calibri</vt:lpstr>
      <vt:lpstr>Cambria Math</vt:lpstr>
      <vt:lpstr>Helvetica</vt:lpstr>
      <vt:lpstr>Helvetica Neue Thin</vt:lpstr>
      <vt:lpstr>MS PGothic</vt:lpstr>
      <vt:lpstr>ヒラギノ角ゴ Pro W3</vt:lpstr>
      <vt:lpstr>Arial</vt:lpstr>
      <vt:lpstr>Watson Health Theme - Wide</vt:lpstr>
      <vt:lpstr>PowerPoint Presentation</vt:lpstr>
      <vt:lpstr>Agenda</vt:lpstr>
      <vt:lpstr>Exploratory Data Analysis</vt:lpstr>
      <vt:lpstr>Exploratory Data Analysis</vt:lpstr>
      <vt:lpstr>PowerPoint Presentation</vt:lpstr>
      <vt:lpstr>Exploratory Data Analysis</vt:lpstr>
      <vt:lpstr>Exploratory Data Analysis</vt:lpstr>
      <vt:lpstr>Exploratory Data Analysis</vt:lpstr>
      <vt:lpstr>Exploratory Data Analysis</vt:lpstr>
      <vt:lpstr>Definition of rising star </vt:lpstr>
      <vt:lpstr>State of Art</vt:lpstr>
      <vt:lpstr>Capture the trends</vt:lpstr>
      <vt:lpstr>Production stats in early career</vt:lpstr>
      <vt:lpstr>Publication Trends to Identify Rising Stars</vt:lpstr>
      <vt:lpstr>Results validation</vt:lpstr>
      <vt:lpstr>Methodology</vt:lpstr>
      <vt:lpstr>Introduction to K-means</vt:lpstr>
      <vt:lpstr>Introduction to K-means</vt:lpstr>
      <vt:lpstr>K-means Modeling</vt:lpstr>
      <vt:lpstr>Results and Validation</vt:lpstr>
      <vt:lpstr>Results and Validation</vt:lpstr>
      <vt:lpstr>Results and Validation</vt:lpstr>
      <vt:lpstr>Results and Validation</vt:lpstr>
      <vt:lpstr>Results and Validation</vt:lpstr>
      <vt:lpstr>Results and Validation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Cheng-Xi</dc:creator>
  <cp:lastModifiedBy>Li, Yanglin</cp:lastModifiedBy>
  <cp:revision>10</cp:revision>
  <dcterms:created xsi:type="dcterms:W3CDTF">2017-10-12T19:38:38Z</dcterms:created>
  <dcterms:modified xsi:type="dcterms:W3CDTF">2017-10-30T14:45:59Z</dcterms:modified>
</cp:coreProperties>
</file>